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oleObject1.bin" ContentType="application/vnd.openxmlformats-officedocument.oleObject"/>
  <Override PartName="/ppt/notesSlides/notesSlide10.xml" ContentType="application/vnd.openxmlformats-officedocument.presentationml.notesSlide+xml"/>
  <Override PartName="/ppt/embeddings/oleObject2.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64"/>
  </p:notesMasterIdLst>
  <p:sldIdLst>
    <p:sldId id="256" r:id="rId2"/>
    <p:sldId id="258" r:id="rId3"/>
    <p:sldId id="260" r:id="rId4"/>
    <p:sldId id="261" r:id="rId5"/>
    <p:sldId id="262" r:id="rId6"/>
    <p:sldId id="263" r:id="rId7"/>
    <p:sldId id="264" r:id="rId8"/>
    <p:sldId id="266" r:id="rId9"/>
    <p:sldId id="267" r:id="rId10"/>
    <p:sldId id="268" r:id="rId11"/>
    <p:sldId id="269" r:id="rId12"/>
    <p:sldId id="270" r:id="rId13"/>
    <p:sldId id="288" r:id="rId14"/>
    <p:sldId id="272" r:id="rId15"/>
    <p:sldId id="273" r:id="rId16"/>
    <p:sldId id="274" r:id="rId17"/>
    <p:sldId id="277" r:id="rId18"/>
    <p:sldId id="278" r:id="rId19"/>
    <p:sldId id="279" r:id="rId20"/>
    <p:sldId id="291" r:id="rId21"/>
    <p:sldId id="280" r:id="rId22"/>
    <p:sldId id="275" r:id="rId23"/>
    <p:sldId id="276" r:id="rId24"/>
    <p:sldId id="289" r:id="rId25"/>
    <p:sldId id="285" r:id="rId26"/>
    <p:sldId id="286" r:id="rId27"/>
    <p:sldId id="287" r:id="rId28"/>
    <p:sldId id="294" r:id="rId29"/>
    <p:sldId id="295" r:id="rId30"/>
    <p:sldId id="296" r:id="rId31"/>
    <p:sldId id="310" r:id="rId32"/>
    <p:sldId id="337" r:id="rId33"/>
    <p:sldId id="336" r:id="rId34"/>
    <p:sldId id="311" r:id="rId35"/>
    <p:sldId id="312" r:id="rId36"/>
    <p:sldId id="313" r:id="rId37"/>
    <p:sldId id="323" r:id="rId38"/>
    <p:sldId id="324" r:id="rId39"/>
    <p:sldId id="335" r:id="rId40"/>
    <p:sldId id="314" r:id="rId41"/>
    <p:sldId id="316" r:id="rId42"/>
    <p:sldId id="317" r:id="rId43"/>
    <p:sldId id="318" r:id="rId44"/>
    <p:sldId id="309" r:id="rId45"/>
    <p:sldId id="297" r:id="rId46"/>
    <p:sldId id="293" r:id="rId47"/>
    <p:sldId id="304" r:id="rId48"/>
    <p:sldId id="327" r:id="rId49"/>
    <p:sldId id="328" r:id="rId50"/>
    <p:sldId id="329" r:id="rId51"/>
    <p:sldId id="330" r:id="rId52"/>
    <p:sldId id="331" r:id="rId53"/>
    <p:sldId id="333" r:id="rId54"/>
    <p:sldId id="305" r:id="rId55"/>
    <p:sldId id="306" r:id="rId56"/>
    <p:sldId id="307" r:id="rId57"/>
    <p:sldId id="300" r:id="rId58"/>
    <p:sldId id="301" r:id="rId59"/>
    <p:sldId id="302" r:id="rId60"/>
    <p:sldId id="325" r:id="rId61"/>
    <p:sldId id="303" r:id="rId62"/>
    <p:sldId id="334"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33FF00"/>
    <a:srgbClr val="FFFFCC"/>
    <a:srgbClr val="CC0000"/>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99" d="100"/>
          <a:sy n="99" d="100"/>
        </p:scale>
        <p:origin x="-1776" y="-2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sherry\Documents\dbSNP\reports\build%20135%20summary%20data.xlsx" TargetMode="External"/><Relationship Id="rId2"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oleObject" Target="file:///C:\Users\sherry\Documents\dbSNP\reports\build%20135%20summary%20data.xlsx" TargetMode="External"/><Relationship Id="rId2"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429184549356225"/>
          <c:y val="0.0524225210967522"/>
          <c:w val="0.740343347639487"/>
          <c:h val="0.760314250303609"/>
        </c:manualLayout>
      </c:layout>
      <c:areaChart>
        <c:grouping val="stacked"/>
        <c:varyColors val="0"/>
        <c:ser>
          <c:idx val="1"/>
          <c:order val="0"/>
          <c:tx>
            <c:v>Ambiguous mapping</c:v>
          </c:tx>
          <c:spPr>
            <a:solidFill>
              <a:schemeClr val="accent2">
                <a:lumMod val="40000"/>
                <a:lumOff val="60000"/>
              </a:schemeClr>
            </a:solidFill>
            <a:ln w="25400">
              <a:noFill/>
            </a:ln>
          </c:spPr>
          <c:cat>
            <c:numRef>
              <c:f>BuildHistory!$A$4:$A$160</c:f>
              <c:numCache>
                <c:formatCode>mmm\-yy</c:formatCode>
                <c:ptCount val="157"/>
                <c:pt idx="0">
                  <c:v>36069.0</c:v>
                </c:pt>
                <c:pt idx="1">
                  <c:v>36100.0</c:v>
                </c:pt>
                <c:pt idx="2">
                  <c:v>36130.0</c:v>
                </c:pt>
                <c:pt idx="3">
                  <c:v>36161.0</c:v>
                </c:pt>
                <c:pt idx="4">
                  <c:v>36192.0</c:v>
                </c:pt>
                <c:pt idx="5">
                  <c:v>36220.0</c:v>
                </c:pt>
                <c:pt idx="6">
                  <c:v>36251.0</c:v>
                </c:pt>
                <c:pt idx="7">
                  <c:v>36281.0</c:v>
                </c:pt>
                <c:pt idx="8">
                  <c:v>36312.0</c:v>
                </c:pt>
                <c:pt idx="9">
                  <c:v>36342.0</c:v>
                </c:pt>
                <c:pt idx="10">
                  <c:v>36373.0</c:v>
                </c:pt>
                <c:pt idx="11">
                  <c:v>36404.0</c:v>
                </c:pt>
                <c:pt idx="12">
                  <c:v>36434.0</c:v>
                </c:pt>
                <c:pt idx="13">
                  <c:v>36465.0</c:v>
                </c:pt>
                <c:pt idx="14">
                  <c:v>36495.0</c:v>
                </c:pt>
                <c:pt idx="15">
                  <c:v>36526.0</c:v>
                </c:pt>
                <c:pt idx="16">
                  <c:v>36557.0</c:v>
                </c:pt>
                <c:pt idx="17">
                  <c:v>36586.0</c:v>
                </c:pt>
                <c:pt idx="18">
                  <c:v>36617.0</c:v>
                </c:pt>
                <c:pt idx="19">
                  <c:v>36647.0</c:v>
                </c:pt>
                <c:pt idx="20">
                  <c:v>36678.0</c:v>
                </c:pt>
                <c:pt idx="21">
                  <c:v>36708.0</c:v>
                </c:pt>
                <c:pt idx="22">
                  <c:v>36739.0</c:v>
                </c:pt>
                <c:pt idx="23">
                  <c:v>36770.0</c:v>
                </c:pt>
                <c:pt idx="24">
                  <c:v>36800.0</c:v>
                </c:pt>
                <c:pt idx="25">
                  <c:v>36831.0</c:v>
                </c:pt>
                <c:pt idx="26">
                  <c:v>36861.0</c:v>
                </c:pt>
                <c:pt idx="27">
                  <c:v>36892.0</c:v>
                </c:pt>
                <c:pt idx="28">
                  <c:v>36923.0</c:v>
                </c:pt>
                <c:pt idx="29">
                  <c:v>36951.0</c:v>
                </c:pt>
                <c:pt idx="30">
                  <c:v>36982.0</c:v>
                </c:pt>
                <c:pt idx="31">
                  <c:v>37012.0</c:v>
                </c:pt>
                <c:pt idx="32">
                  <c:v>37043.0</c:v>
                </c:pt>
                <c:pt idx="33">
                  <c:v>37073.0</c:v>
                </c:pt>
                <c:pt idx="34">
                  <c:v>37104.0</c:v>
                </c:pt>
                <c:pt idx="35">
                  <c:v>37135.0</c:v>
                </c:pt>
                <c:pt idx="36">
                  <c:v>37165.0</c:v>
                </c:pt>
                <c:pt idx="37">
                  <c:v>37196.0</c:v>
                </c:pt>
                <c:pt idx="38">
                  <c:v>37226.0</c:v>
                </c:pt>
                <c:pt idx="39">
                  <c:v>37257.0</c:v>
                </c:pt>
                <c:pt idx="40">
                  <c:v>37288.0</c:v>
                </c:pt>
                <c:pt idx="41">
                  <c:v>37316.0</c:v>
                </c:pt>
                <c:pt idx="42">
                  <c:v>37347.0</c:v>
                </c:pt>
                <c:pt idx="43">
                  <c:v>37377.0</c:v>
                </c:pt>
                <c:pt idx="44">
                  <c:v>37408.0</c:v>
                </c:pt>
                <c:pt idx="45">
                  <c:v>37438.0</c:v>
                </c:pt>
                <c:pt idx="46">
                  <c:v>37469.0</c:v>
                </c:pt>
                <c:pt idx="47">
                  <c:v>37500.0</c:v>
                </c:pt>
                <c:pt idx="48">
                  <c:v>37530.0</c:v>
                </c:pt>
                <c:pt idx="49">
                  <c:v>37561.0</c:v>
                </c:pt>
                <c:pt idx="50">
                  <c:v>37591.0</c:v>
                </c:pt>
                <c:pt idx="51">
                  <c:v>37622.0</c:v>
                </c:pt>
                <c:pt idx="52">
                  <c:v>37653.0</c:v>
                </c:pt>
                <c:pt idx="53">
                  <c:v>37681.0</c:v>
                </c:pt>
                <c:pt idx="54">
                  <c:v>37712.0</c:v>
                </c:pt>
                <c:pt idx="55">
                  <c:v>37742.0</c:v>
                </c:pt>
                <c:pt idx="56">
                  <c:v>37773.0</c:v>
                </c:pt>
                <c:pt idx="57">
                  <c:v>37803.0</c:v>
                </c:pt>
                <c:pt idx="58">
                  <c:v>37834.0</c:v>
                </c:pt>
                <c:pt idx="59">
                  <c:v>37865.0</c:v>
                </c:pt>
                <c:pt idx="60">
                  <c:v>37895.0</c:v>
                </c:pt>
                <c:pt idx="61">
                  <c:v>37926.0</c:v>
                </c:pt>
                <c:pt idx="62">
                  <c:v>37956.0</c:v>
                </c:pt>
                <c:pt idx="63">
                  <c:v>37987.0</c:v>
                </c:pt>
                <c:pt idx="64">
                  <c:v>38018.0</c:v>
                </c:pt>
                <c:pt idx="65">
                  <c:v>38047.0</c:v>
                </c:pt>
                <c:pt idx="66">
                  <c:v>38078.0</c:v>
                </c:pt>
                <c:pt idx="67">
                  <c:v>38108.0</c:v>
                </c:pt>
                <c:pt idx="68">
                  <c:v>38139.0</c:v>
                </c:pt>
                <c:pt idx="69">
                  <c:v>38169.0</c:v>
                </c:pt>
                <c:pt idx="70">
                  <c:v>38200.0</c:v>
                </c:pt>
                <c:pt idx="71">
                  <c:v>38231.0</c:v>
                </c:pt>
                <c:pt idx="72">
                  <c:v>38261.0</c:v>
                </c:pt>
                <c:pt idx="73">
                  <c:v>38292.0</c:v>
                </c:pt>
                <c:pt idx="74">
                  <c:v>38322.0</c:v>
                </c:pt>
                <c:pt idx="75">
                  <c:v>38353.0</c:v>
                </c:pt>
                <c:pt idx="76">
                  <c:v>38384.0</c:v>
                </c:pt>
                <c:pt idx="77">
                  <c:v>38412.0</c:v>
                </c:pt>
                <c:pt idx="78">
                  <c:v>38443.0</c:v>
                </c:pt>
                <c:pt idx="79">
                  <c:v>38473.0</c:v>
                </c:pt>
                <c:pt idx="80">
                  <c:v>38534.0</c:v>
                </c:pt>
                <c:pt idx="81">
                  <c:v>38565.0</c:v>
                </c:pt>
                <c:pt idx="82">
                  <c:v>38596.0</c:v>
                </c:pt>
                <c:pt idx="83">
                  <c:v>38626.0</c:v>
                </c:pt>
                <c:pt idx="84">
                  <c:v>38657.0</c:v>
                </c:pt>
                <c:pt idx="85">
                  <c:v>38687.0</c:v>
                </c:pt>
                <c:pt idx="86">
                  <c:v>38718.0</c:v>
                </c:pt>
                <c:pt idx="87">
                  <c:v>38749.0</c:v>
                </c:pt>
                <c:pt idx="88">
                  <c:v>38777.0</c:v>
                </c:pt>
                <c:pt idx="89">
                  <c:v>38808.0</c:v>
                </c:pt>
                <c:pt idx="90">
                  <c:v>38838.0</c:v>
                </c:pt>
                <c:pt idx="91">
                  <c:v>38869.0</c:v>
                </c:pt>
                <c:pt idx="92">
                  <c:v>38899.0</c:v>
                </c:pt>
                <c:pt idx="93">
                  <c:v>38930.0</c:v>
                </c:pt>
                <c:pt idx="94">
                  <c:v>38961.0</c:v>
                </c:pt>
                <c:pt idx="95">
                  <c:v>38991.0</c:v>
                </c:pt>
                <c:pt idx="96">
                  <c:v>39022.0</c:v>
                </c:pt>
                <c:pt idx="97">
                  <c:v>39052.0</c:v>
                </c:pt>
                <c:pt idx="98">
                  <c:v>39083.0</c:v>
                </c:pt>
                <c:pt idx="99">
                  <c:v>39114.0</c:v>
                </c:pt>
                <c:pt idx="100">
                  <c:v>39142.0</c:v>
                </c:pt>
                <c:pt idx="101">
                  <c:v>39173.0</c:v>
                </c:pt>
                <c:pt idx="102">
                  <c:v>39203.0</c:v>
                </c:pt>
                <c:pt idx="103">
                  <c:v>39234.0</c:v>
                </c:pt>
                <c:pt idx="104">
                  <c:v>39264.0</c:v>
                </c:pt>
                <c:pt idx="105">
                  <c:v>39295.0</c:v>
                </c:pt>
                <c:pt idx="106">
                  <c:v>39326.0</c:v>
                </c:pt>
                <c:pt idx="107">
                  <c:v>39356.0</c:v>
                </c:pt>
                <c:pt idx="108">
                  <c:v>39387.0</c:v>
                </c:pt>
                <c:pt idx="109">
                  <c:v>39417.0</c:v>
                </c:pt>
                <c:pt idx="110">
                  <c:v>39448.0</c:v>
                </c:pt>
                <c:pt idx="111">
                  <c:v>39479.0</c:v>
                </c:pt>
                <c:pt idx="112">
                  <c:v>39508.0</c:v>
                </c:pt>
                <c:pt idx="113">
                  <c:v>39539.0</c:v>
                </c:pt>
                <c:pt idx="114">
                  <c:v>39569.0</c:v>
                </c:pt>
                <c:pt idx="115">
                  <c:v>39600.0</c:v>
                </c:pt>
                <c:pt idx="116">
                  <c:v>39630.0</c:v>
                </c:pt>
                <c:pt idx="117">
                  <c:v>39661.0</c:v>
                </c:pt>
                <c:pt idx="118">
                  <c:v>39692.0</c:v>
                </c:pt>
                <c:pt idx="119">
                  <c:v>39722.0</c:v>
                </c:pt>
                <c:pt idx="120">
                  <c:v>39753.0</c:v>
                </c:pt>
                <c:pt idx="121">
                  <c:v>39783.0</c:v>
                </c:pt>
                <c:pt idx="122">
                  <c:v>39814.0</c:v>
                </c:pt>
                <c:pt idx="123">
                  <c:v>39845.0</c:v>
                </c:pt>
                <c:pt idx="124">
                  <c:v>39873.0</c:v>
                </c:pt>
                <c:pt idx="125">
                  <c:v>39904.0</c:v>
                </c:pt>
                <c:pt idx="126">
                  <c:v>39934.0</c:v>
                </c:pt>
                <c:pt idx="127">
                  <c:v>39965.0</c:v>
                </c:pt>
                <c:pt idx="128">
                  <c:v>39995.0</c:v>
                </c:pt>
                <c:pt idx="129">
                  <c:v>40026.0</c:v>
                </c:pt>
                <c:pt idx="130">
                  <c:v>40057.0</c:v>
                </c:pt>
                <c:pt idx="131">
                  <c:v>40087.0</c:v>
                </c:pt>
                <c:pt idx="132">
                  <c:v>40118.0</c:v>
                </c:pt>
                <c:pt idx="133">
                  <c:v>40148.0</c:v>
                </c:pt>
                <c:pt idx="134">
                  <c:v>40179.0</c:v>
                </c:pt>
                <c:pt idx="135">
                  <c:v>40210.0</c:v>
                </c:pt>
                <c:pt idx="136">
                  <c:v>40238.0</c:v>
                </c:pt>
                <c:pt idx="137">
                  <c:v>40269.0</c:v>
                </c:pt>
                <c:pt idx="138">
                  <c:v>40299.0</c:v>
                </c:pt>
                <c:pt idx="139">
                  <c:v>40330.0</c:v>
                </c:pt>
                <c:pt idx="140">
                  <c:v>40360.0</c:v>
                </c:pt>
                <c:pt idx="141">
                  <c:v>40391.0</c:v>
                </c:pt>
                <c:pt idx="142">
                  <c:v>40422.0</c:v>
                </c:pt>
                <c:pt idx="143">
                  <c:v>40452.0</c:v>
                </c:pt>
                <c:pt idx="144">
                  <c:v>40483.0</c:v>
                </c:pt>
                <c:pt idx="145">
                  <c:v>40513.0</c:v>
                </c:pt>
                <c:pt idx="146">
                  <c:v>40544.0</c:v>
                </c:pt>
                <c:pt idx="147">
                  <c:v>40575.0</c:v>
                </c:pt>
                <c:pt idx="148">
                  <c:v>40603.0</c:v>
                </c:pt>
                <c:pt idx="149">
                  <c:v>40634.0</c:v>
                </c:pt>
                <c:pt idx="150">
                  <c:v>40664.0</c:v>
                </c:pt>
                <c:pt idx="151">
                  <c:v>40695.0</c:v>
                </c:pt>
                <c:pt idx="152">
                  <c:v>40725.0</c:v>
                </c:pt>
                <c:pt idx="153">
                  <c:v>40756.0</c:v>
                </c:pt>
                <c:pt idx="154">
                  <c:v>40787.0</c:v>
                </c:pt>
                <c:pt idx="155">
                  <c:v>40817.0</c:v>
                </c:pt>
                <c:pt idx="156">
                  <c:v>40848.0</c:v>
                </c:pt>
              </c:numCache>
            </c:numRef>
          </c:cat>
          <c:val>
            <c:numRef>
              <c:f>BuildHistory!$W$4:$W$160</c:f>
              <c:numCache>
                <c:formatCode>#,##0_);[Red]\(#,##0\)</c:formatCode>
                <c:ptCount val="157"/>
                <c:pt idx="0" formatCode="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6.0</c:v>
                </c:pt>
                <c:pt idx="15">
                  <c:v>6.0</c:v>
                </c:pt>
                <c:pt idx="16">
                  <c:v>6.0</c:v>
                </c:pt>
                <c:pt idx="17">
                  <c:v>17.0</c:v>
                </c:pt>
                <c:pt idx="18">
                  <c:v>17.0</c:v>
                </c:pt>
                <c:pt idx="19">
                  <c:v>269.0</c:v>
                </c:pt>
                <c:pt idx="20">
                  <c:v>546.0</c:v>
                </c:pt>
                <c:pt idx="21">
                  <c:v>11994.0</c:v>
                </c:pt>
                <c:pt idx="22">
                  <c:v>21706.0</c:v>
                </c:pt>
                <c:pt idx="23">
                  <c:v>22341.0</c:v>
                </c:pt>
                <c:pt idx="24">
                  <c:v>34376.0</c:v>
                </c:pt>
                <c:pt idx="25">
                  <c:v>41809.0</c:v>
                </c:pt>
                <c:pt idx="26">
                  <c:v>41809.0</c:v>
                </c:pt>
                <c:pt idx="27">
                  <c:v>50732.0</c:v>
                </c:pt>
                <c:pt idx="28">
                  <c:v>50732.0</c:v>
                </c:pt>
                <c:pt idx="29">
                  <c:v>50732.0</c:v>
                </c:pt>
                <c:pt idx="30">
                  <c:v>51615.0</c:v>
                </c:pt>
                <c:pt idx="31">
                  <c:v>51615.0</c:v>
                </c:pt>
                <c:pt idx="32">
                  <c:v>57669.0</c:v>
                </c:pt>
                <c:pt idx="33">
                  <c:v>57669.0</c:v>
                </c:pt>
                <c:pt idx="34">
                  <c:v>57861.0</c:v>
                </c:pt>
                <c:pt idx="35">
                  <c:v>120876.0</c:v>
                </c:pt>
                <c:pt idx="36">
                  <c:v>120876.0</c:v>
                </c:pt>
                <c:pt idx="37">
                  <c:v>136933.0</c:v>
                </c:pt>
                <c:pt idx="38">
                  <c:v>136933.0</c:v>
                </c:pt>
                <c:pt idx="39">
                  <c:v>138087.0</c:v>
                </c:pt>
                <c:pt idx="40">
                  <c:v>138087.0</c:v>
                </c:pt>
                <c:pt idx="41">
                  <c:v>142721.0</c:v>
                </c:pt>
                <c:pt idx="42">
                  <c:v>142721.0</c:v>
                </c:pt>
                <c:pt idx="43">
                  <c:v>144098.0</c:v>
                </c:pt>
                <c:pt idx="44">
                  <c:v>144098.0</c:v>
                </c:pt>
                <c:pt idx="45">
                  <c:v>144185.0</c:v>
                </c:pt>
                <c:pt idx="46">
                  <c:v>145120.0</c:v>
                </c:pt>
                <c:pt idx="47">
                  <c:v>145120.0</c:v>
                </c:pt>
                <c:pt idx="48">
                  <c:v>186527.0</c:v>
                </c:pt>
                <c:pt idx="49">
                  <c:v>186527.0</c:v>
                </c:pt>
                <c:pt idx="50">
                  <c:v>186839.0</c:v>
                </c:pt>
                <c:pt idx="51">
                  <c:v>186839.0</c:v>
                </c:pt>
                <c:pt idx="52">
                  <c:v>213551.0</c:v>
                </c:pt>
                <c:pt idx="53">
                  <c:v>214937.0</c:v>
                </c:pt>
                <c:pt idx="54">
                  <c:v>222408.0</c:v>
                </c:pt>
                <c:pt idx="55">
                  <c:v>222408.0</c:v>
                </c:pt>
                <c:pt idx="56">
                  <c:v>222408.0</c:v>
                </c:pt>
                <c:pt idx="57">
                  <c:v>238025.0</c:v>
                </c:pt>
                <c:pt idx="58">
                  <c:v>238707.0</c:v>
                </c:pt>
                <c:pt idx="59">
                  <c:v>238707.0</c:v>
                </c:pt>
                <c:pt idx="60">
                  <c:v>238871.0</c:v>
                </c:pt>
                <c:pt idx="61">
                  <c:v>238875.0</c:v>
                </c:pt>
                <c:pt idx="62">
                  <c:v>270476.0</c:v>
                </c:pt>
                <c:pt idx="63">
                  <c:v>270476.0</c:v>
                </c:pt>
                <c:pt idx="64">
                  <c:v>307403.0</c:v>
                </c:pt>
                <c:pt idx="65">
                  <c:v>307403.0</c:v>
                </c:pt>
                <c:pt idx="66">
                  <c:v>319497.0</c:v>
                </c:pt>
                <c:pt idx="67">
                  <c:v>319497.0</c:v>
                </c:pt>
                <c:pt idx="68">
                  <c:v>319497.0</c:v>
                </c:pt>
                <c:pt idx="69">
                  <c:v>319497.0</c:v>
                </c:pt>
                <c:pt idx="70">
                  <c:v>319497.0</c:v>
                </c:pt>
                <c:pt idx="71">
                  <c:v>321385.0</c:v>
                </c:pt>
                <c:pt idx="72">
                  <c:v>321503.0</c:v>
                </c:pt>
                <c:pt idx="73">
                  <c:v>321503.0</c:v>
                </c:pt>
                <c:pt idx="74">
                  <c:v>321532.0</c:v>
                </c:pt>
                <c:pt idx="75">
                  <c:v>321532.0</c:v>
                </c:pt>
                <c:pt idx="76">
                  <c:v>321532.0</c:v>
                </c:pt>
                <c:pt idx="77">
                  <c:v>321532.0</c:v>
                </c:pt>
                <c:pt idx="78">
                  <c:v>321532.0</c:v>
                </c:pt>
                <c:pt idx="79">
                  <c:v>337988.0</c:v>
                </c:pt>
                <c:pt idx="80">
                  <c:v>337988.0</c:v>
                </c:pt>
                <c:pt idx="81">
                  <c:v>337988.0</c:v>
                </c:pt>
                <c:pt idx="82">
                  <c:v>337988.0</c:v>
                </c:pt>
                <c:pt idx="83">
                  <c:v>337988.0</c:v>
                </c:pt>
                <c:pt idx="84">
                  <c:v>337988.0</c:v>
                </c:pt>
                <c:pt idx="85">
                  <c:v>337988.0</c:v>
                </c:pt>
                <c:pt idx="86">
                  <c:v>337988.0</c:v>
                </c:pt>
                <c:pt idx="87">
                  <c:v>337988.0</c:v>
                </c:pt>
                <c:pt idx="88">
                  <c:v>390042.0</c:v>
                </c:pt>
                <c:pt idx="89">
                  <c:v>390042.0</c:v>
                </c:pt>
                <c:pt idx="90">
                  <c:v>390042.0</c:v>
                </c:pt>
                <c:pt idx="91">
                  <c:v>390042.0</c:v>
                </c:pt>
                <c:pt idx="92">
                  <c:v>390042.0</c:v>
                </c:pt>
                <c:pt idx="93">
                  <c:v>390042.0</c:v>
                </c:pt>
                <c:pt idx="94">
                  <c:v>390042.0</c:v>
                </c:pt>
                <c:pt idx="95">
                  <c:v>390173.0</c:v>
                </c:pt>
                <c:pt idx="96">
                  <c:v>391129.0</c:v>
                </c:pt>
                <c:pt idx="97">
                  <c:v>392372.0</c:v>
                </c:pt>
                <c:pt idx="98">
                  <c:v>392372.0</c:v>
                </c:pt>
                <c:pt idx="99">
                  <c:v>392372.0</c:v>
                </c:pt>
                <c:pt idx="100">
                  <c:v>392372.0</c:v>
                </c:pt>
                <c:pt idx="101">
                  <c:v>392372.0</c:v>
                </c:pt>
                <c:pt idx="102">
                  <c:v>392569.0</c:v>
                </c:pt>
                <c:pt idx="103">
                  <c:v>392569.0</c:v>
                </c:pt>
                <c:pt idx="104">
                  <c:v>392569.0</c:v>
                </c:pt>
                <c:pt idx="105">
                  <c:v>392608.0</c:v>
                </c:pt>
                <c:pt idx="106">
                  <c:v>392608.0</c:v>
                </c:pt>
                <c:pt idx="107">
                  <c:v>392608.0</c:v>
                </c:pt>
                <c:pt idx="108">
                  <c:v>392608.0</c:v>
                </c:pt>
                <c:pt idx="109">
                  <c:v>430068.0</c:v>
                </c:pt>
                <c:pt idx="110">
                  <c:v>430068.0</c:v>
                </c:pt>
                <c:pt idx="111">
                  <c:v>430068.0</c:v>
                </c:pt>
                <c:pt idx="112">
                  <c:v>479673.0</c:v>
                </c:pt>
                <c:pt idx="113">
                  <c:v>479673.0</c:v>
                </c:pt>
                <c:pt idx="114">
                  <c:v>479740.0</c:v>
                </c:pt>
                <c:pt idx="115">
                  <c:v>479797.0</c:v>
                </c:pt>
                <c:pt idx="116">
                  <c:v>479797.0</c:v>
                </c:pt>
                <c:pt idx="117">
                  <c:v>479797.0</c:v>
                </c:pt>
                <c:pt idx="118">
                  <c:v>479797.0</c:v>
                </c:pt>
                <c:pt idx="119">
                  <c:v>479797.0</c:v>
                </c:pt>
                <c:pt idx="120">
                  <c:v>479797.0</c:v>
                </c:pt>
                <c:pt idx="121">
                  <c:v>479797.0</c:v>
                </c:pt>
                <c:pt idx="122">
                  <c:v>479797.0</c:v>
                </c:pt>
                <c:pt idx="123">
                  <c:v>581736.0</c:v>
                </c:pt>
                <c:pt idx="124">
                  <c:v>581736.0</c:v>
                </c:pt>
                <c:pt idx="125">
                  <c:v>581736.0</c:v>
                </c:pt>
                <c:pt idx="126">
                  <c:v>581736.0</c:v>
                </c:pt>
                <c:pt idx="127">
                  <c:v>581736.0</c:v>
                </c:pt>
                <c:pt idx="128">
                  <c:v>581736.0</c:v>
                </c:pt>
                <c:pt idx="129">
                  <c:v>581736.0</c:v>
                </c:pt>
                <c:pt idx="130">
                  <c:v>581736.0</c:v>
                </c:pt>
                <c:pt idx="131">
                  <c:v>581736.0</c:v>
                </c:pt>
                <c:pt idx="132">
                  <c:v>581736.0</c:v>
                </c:pt>
                <c:pt idx="133">
                  <c:v>915958.0</c:v>
                </c:pt>
                <c:pt idx="134">
                  <c:v>915958.0</c:v>
                </c:pt>
                <c:pt idx="135">
                  <c:v>915958.0</c:v>
                </c:pt>
                <c:pt idx="136">
                  <c:v>915958.0</c:v>
                </c:pt>
                <c:pt idx="137">
                  <c:v>915958.0</c:v>
                </c:pt>
                <c:pt idx="138">
                  <c:v>915958.0</c:v>
                </c:pt>
                <c:pt idx="139">
                  <c:v>916022.0</c:v>
                </c:pt>
                <c:pt idx="140">
                  <c:v>1.091523E6</c:v>
                </c:pt>
                <c:pt idx="141" formatCode="0">
                  <c:v>1.091523E6</c:v>
                </c:pt>
                <c:pt idx="142" formatCode="0">
                  <c:v>1.091523E6</c:v>
                </c:pt>
                <c:pt idx="143" formatCode="0">
                  <c:v>1.091523E6</c:v>
                </c:pt>
                <c:pt idx="144" formatCode="0">
                  <c:v>1.091523E6</c:v>
                </c:pt>
                <c:pt idx="145" formatCode="0">
                  <c:v>1.091523E6</c:v>
                </c:pt>
                <c:pt idx="146" formatCode="0">
                  <c:v>1.091523E6</c:v>
                </c:pt>
                <c:pt idx="147" formatCode="0">
                  <c:v>1.091523E6</c:v>
                </c:pt>
                <c:pt idx="148" formatCode="0">
                  <c:v>1.091523E6</c:v>
                </c:pt>
                <c:pt idx="149" formatCode="0">
                  <c:v>1.091523E6</c:v>
                </c:pt>
                <c:pt idx="150" formatCode="0">
                  <c:v>1.092932E6</c:v>
                </c:pt>
                <c:pt idx="151" formatCode="0">
                  <c:v>1.092932E6</c:v>
                </c:pt>
                <c:pt idx="152" formatCode="0">
                  <c:v>1.092932E6</c:v>
                </c:pt>
                <c:pt idx="153" formatCode="0">
                  <c:v>1.092932E6</c:v>
                </c:pt>
                <c:pt idx="154" formatCode="0">
                  <c:v>1.09295E6</c:v>
                </c:pt>
                <c:pt idx="155" formatCode="0">
                  <c:v>1.09295E6</c:v>
                </c:pt>
                <c:pt idx="156" formatCode="0">
                  <c:v>1.09295E6</c:v>
                </c:pt>
              </c:numCache>
            </c:numRef>
          </c:val>
        </c:ser>
        <c:ser>
          <c:idx val="4"/>
          <c:order val="1"/>
          <c:tx>
            <c:v>SNP</c:v>
          </c:tx>
          <c:spPr>
            <a:solidFill>
              <a:srgbClr val="0070C0"/>
            </a:solidFill>
            <a:ln w="25400">
              <a:noFill/>
            </a:ln>
          </c:spPr>
          <c:cat>
            <c:numRef>
              <c:f>BuildHistory!$A$4:$A$160</c:f>
              <c:numCache>
                <c:formatCode>mmm\-yy</c:formatCode>
                <c:ptCount val="157"/>
                <c:pt idx="0">
                  <c:v>36069.0</c:v>
                </c:pt>
                <c:pt idx="1">
                  <c:v>36100.0</c:v>
                </c:pt>
                <c:pt idx="2">
                  <c:v>36130.0</c:v>
                </c:pt>
                <c:pt idx="3">
                  <c:v>36161.0</c:v>
                </c:pt>
                <c:pt idx="4">
                  <c:v>36192.0</c:v>
                </c:pt>
                <c:pt idx="5">
                  <c:v>36220.0</c:v>
                </c:pt>
                <c:pt idx="6">
                  <c:v>36251.0</c:v>
                </c:pt>
                <c:pt idx="7">
                  <c:v>36281.0</c:v>
                </c:pt>
                <c:pt idx="8">
                  <c:v>36312.0</c:v>
                </c:pt>
                <c:pt idx="9">
                  <c:v>36342.0</c:v>
                </c:pt>
                <c:pt idx="10">
                  <c:v>36373.0</c:v>
                </c:pt>
                <c:pt idx="11">
                  <c:v>36404.0</c:v>
                </c:pt>
                <c:pt idx="12">
                  <c:v>36434.0</c:v>
                </c:pt>
                <c:pt idx="13">
                  <c:v>36465.0</c:v>
                </c:pt>
                <c:pt idx="14">
                  <c:v>36495.0</c:v>
                </c:pt>
                <c:pt idx="15">
                  <c:v>36526.0</c:v>
                </c:pt>
                <c:pt idx="16">
                  <c:v>36557.0</c:v>
                </c:pt>
                <c:pt idx="17">
                  <c:v>36586.0</c:v>
                </c:pt>
                <c:pt idx="18">
                  <c:v>36617.0</c:v>
                </c:pt>
                <c:pt idx="19">
                  <c:v>36647.0</c:v>
                </c:pt>
                <c:pt idx="20">
                  <c:v>36678.0</c:v>
                </c:pt>
                <c:pt idx="21">
                  <c:v>36708.0</c:v>
                </c:pt>
                <c:pt idx="22">
                  <c:v>36739.0</c:v>
                </c:pt>
                <c:pt idx="23">
                  <c:v>36770.0</c:v>
                </c:pt>
                <c:pt idx="24">
                  <c:v>36800.0</c:v>
                </c:pt>
                <c:pt idx="25">
                  <c:v>36831.0</c:v>
                </c:pt>
                <c:pt idx="26">
                  <c:v>36861.0</c:v>
                </c:pt>
                <c:pt idx="27">
                  <c:v>36892.0</c:v>
                </c:pt>
                <c:pt idx="28">
                  <c:v>36923.0</c:v>
                </c:pt>
                <c:pt idx="29">
                  <c:v>36951.0</c:v>
                </c:pt>
                <c:pt idx="30">
                  <c:v>36982.0</c:v>
                </c:pt>
                <c:pt idx="31">
                  <c:v>37012.0</c:v>
                </c:pt>
                <c:pt idx="32">
                  <c:v>37043.0</c:v>
                </c:pt>
                <c:pt idx="33">
                  <c:v>37073.0</c:v>
                </c:pt>
                <c:pt idx="34">
                  <c:v>37104.0</c:v>
                </c:pt>
                <c:pt idx="35">
                  <c:v>37135.0</c:v>
                </c:pt>
                <c:pt idx="36">
                  <c:v>37165.0</c:v>
                </c:pt>
                <c:pt idx="37">
                  <c:v>37196.0</c:v>
                </c:pt>
                <c:pt idx="38">
                  <c:v>37226.0</c:v>
                </c:pt>
                <c:pt idx="39">
                  <c:v>37257.0</c:v>
                </c:pt>
                <c:pt idx="40">
                  <c:v>37288.0</c:v>
                </c:pt>
                <c:pt idx="41">
                  <c:v>37316.0</c:v>
                </c:pt>
                <c:pt idx="42">
                  <c:v>37347.0</c:v>
                </c:pt>
                <c:pt idx="43">
                  <c:v>37377.0</c:v>
                </c:pt>
                <c:pt idx="44">
                  <c:v>37408.0</c:v>
                </c:pt>
                <c:pt idx="45">
                  <c:v>37438.0</c:v>
                </c:pt>
                <c:pt idx="46">
                  <c:v>37469.0</c:v>
                </c:pt>
                <c:pt idx="47">
                  <c:v>37500.0</c:v>
                </c:pt>
                <c:pt idx="48">
                  <c:v>37530.0</c:v>
                </c:pt>
                <c:pt idx="49">
                  <c:v>37561.0</c:v>
                </c:pt>
                <c:pt idx="50">
                  <c:v>37591.0</c:v>
                </c:pt>
                <c:pt idx="51">
                  <c:v>37622.0</c:v>
                </c:pt>
                <c:pt idx="52">
                  <c:v>37653.0</c:v>
                </c:pt>
                <c:pt idx="53">
                  <c:v>37681.0</c:v>
                </c:pt>
                <c:pt idx="54">
                  <c:v>37712.0</c:v>
                </c:pt>
                <c:pt idx="55">
                  <c:v>37742.0</c:v>
                </c:pt>
                <c:pt idx="56">
                  <c:v>37773.0</c:v>
                </c:pt>
                <c:pt idx="57">
                  <c:v>37803.0</c:v>
                </c:pt>
                <c:pt idx="58">
                  <c:v>37834.0</c:v>
                </c:pt>
                <c:pt idx="59">
                  <c:v>37865.0</c:v>
                </c:pt>
                <c:pt idx="60">
                  <c:v>37895.0</c:v>
                </c:pt>
                <c:pt idx="61">
                  <c:v>37926.0</c:v>
                </c:pt>
                <c:pt idx="62">
                  <c:v>37956.0</c:v>
                </c:pt>
                <c:pt idx="63">
                  <c:v>37987.0</c:v>
                </c:pt>
                <c:pt idx="64">
                  <c:v>38018.0</c:v>
                </c:pt>
                <c:pt idx="65">
                  <c:v>38047.0</c:v>
                </c:pt>
                <c:pt idx="66">
                  <c:v>38078.0</c:v>
                </c:pt>
                <c:pt idx="67">
                  <c:v>38108.0</c:v>
                </c:pt>
                <c:pt idx="68">
                  <c:v>38139.0</c:v>
                </c:pt>
                <c:pt idx="69">
                  <c:v>38169.0</c:v>
                </c:pt>
                <c:pt idx="70">
                  <c:v>38200.0</c:v>
                </c:pt>
                <c:pt idx="71">
                  <c:v>38231.0</c:v>
                </c:pt>
                <c:pt idx="72">
                  <c:v>38261.0</c:v>
                </c:pt>
                <c:pt idx="73">
                  <c:v>38292.0</c:v>
                </c:pt>
                <c:pt idx="74">
                  <c:v>38322.0</c:v>
                </c:pt>
                <c:pt idx="75">
                  <c:v>38353.0</c:v>
                </c:pt>
                <c:pt idx="76">
                  <c:v>38384.0</c:v>
                </c:pt>
                <c:pt idx="77">
                  <c:v>38412.0</c:v>
                </c:pt>
                <c:pt idx="78">
                  <c:v>38443.0</c:v>
                </c:pt>
                <c:pt idx="79">
                  <c:v>38473.0</c:v>
                </c:pt>
                <c:pt idx="80">
                  <c:v>38534.0</c:v>
                </c:pt>
                <c:pt idx="81">
                  <c:v>38565.0</c:v>
                </c:pt>
                <c:pt idx="82">
                  <c:v>38596.0</c:v>
                </c:pt>
                <c:pt idx="83">
                  <c:v>38626.0</c:v>
                </c:pt>
                <c:pt idx="84">
                  <c:v>38657.0</c:v>
                </c:pt>
                <c:pt idx="85">
                  <c:v>38687.0</c:v>
                </c:pt>
                <c:pt idx="86">
                  <c:v>38718.0</c:v>
                </c:pt>
                <c:pt idx="87">
                  <c:v>38749.0</c:v>
                </c:pt>
                <c:pt idx="88">
                  <c:v>38777.0</c:v>
                </c:pt>
                <c:pt idx="89">
                  <c:v>38808.0</c:v>
                </c:pt>
                <c:pt idx="90">
                  <c:v>38838.0</c:v>
                </c:pt>
                <c:pt idx="91">
                  <c:v>38869.0</c:v>
                </c:pt>
                <c:pt idx="92">
                  <c:v>38899.0</c:v>
                </c:pt>
                <c:pt idx="93">
                  <c:v>38930.0</c:v>
                </c:pt>
                <c:pt idx="94">
                  <c:v>38961.0</c:v>
                </c:pt>
                <c:pt idx="95">
                  <c:v>38991.0</c:v>
                </c:pt>
                <c:pt idx="96">
                  <c:v>39022.0</c:v>
                </c:pt>
                <c:pt idx="97">
                  <c:v>39052.0</c:v>
                </c:pt>
                <c:pt idx="98">
                  <c:v>39083.0</c:v>
                </c:pt>
                <c:pt idx="99">
                  <c:v>39114.0</c:v>
                </c:pt>
                <c:pt idx="100">
                  <c:v>39142.0</c:v>
                </c:pt>
                <c:pt idx="101">
                  <c:v>39173.0</c:v>
                </c:pt>
                <c:pt idx="102">
                  <c:v>39203.0</c:v>
                </c:pt>
                <c:pt idx="103">
                  <c:v>39234.0</c:v>
                </c:pt>
                <c:pt idx="104">
                  <c:v>39264.0</c:v>
                </c:pt>
                <c:pt idx="105">
                  <c:v>39295.0</c:v>
                </c:pt>
                <c:pt idx="106">
                  <c:v>39326.0</c:v>
                </c:pt>
                <c:pt idx="107">
                  <c:v>39356.0</c:v>
                </c:pt>
                <c:pt idx="108">
                  <c:v>39387.0</c:v>
                </c:pt>
                <c:pt idx="109">
                  <c:v>39417.0</c:v>
                </c:pt>
                <c:pt idx="110">
                  <c:v>39448.0</c:v>
                </c:pt>
                <c:pt idx="111">
                  <c:v>39479.0</c:v>
                </c:pt>
                <c:pt idx="112">
                  <c:v>39508.0</c:v>
                </c:pt>
                <c:pt idx="113">
                  <c:v>39539.0</c:v>
                </c:pt>
                <c:pt idx="114">
                  <c:v>39569.0</c:v>
                </c:pt>
                <c:pt idx="115">
                  <c:v>39600.0</c:v>
                </c:pt>
                <c:pt idx="116">
                  <c:v>39630.0</c:v>
                </c:pt>
                <c:pt idx="117">
                  <c:v>39661.0</c:v>
                </c:pt>
                <c:pt idx="118">
                  <c:v>39692.0</c:v>
                </c:pt>
                <c:pt idx="119">
                  <c:v>39722.0</c:v>
                </c:pt>
                <c:pt idx="120">
                  <c:v>39753.0</c:v>
                </c:pt>
                <c:pt idx="121">
                  <c:v>39783.0</c:v>
                </c:pt>
                <c:pt idx="122">
                  <c:v>39814.0</c:v>
                </c:pt>
                <c:pt idx="123">
                  <c:v>39845.0</c:v>
                </c:pt>
                <c:pt idx="124">
                  <c:v>39873.0</c:v>
                </c:pt>
                <c:pt idx="125">
                  <c:v>39904.0</c:v>
                </c:pt>
                <c:pt idx="126">
                  <c:v>39934.0</c:v>
                </c:pt>
                <c:pt idx="127">
                  <c:v>39965.0</c:v>
                </c:pt>
                <c:pt idx="128">
                  <c:v>39995.0</c:v>
                </c:pt>
                <c:pt idx="129">
                  <c:v>40026.0</c:v>
                </c:pt>
                <c:pt idx="130">
                  <c:v>40057.0</c:v>
                </c:pt>
                <c:pt idx="131">
                  <c:v>40087.0</c:v>
                </c:pt>
                <c:pt idx="132">
                  <c:v>40118.0</c:v>
                </c:pt>
                <c:pt idx="133">
                  <c:v>40148.0</c:v>
                </c:pt>
                <c:pt idx="134">
                  <c:v>40179.0</c:v>
                </c:pt>
                <c:pt idx="135">
                  <c:v>40210.0</c:v>
                </c:pt>
                <c:pt idx="136">
                  <c:v>40238.0</c:v>
                </c:pt>
                <c:pt idx="137">
                  <c:v>40269.0</c:v>
                </c:pt>
                <c:pt idx="138">
                  <c:v>40299.0</c:v>
                </c:pt>
                <c:pt idx="139">
                  <c:v>40330.0</c:v>
                </c:pt>
                <c:pt idx="140">
                  <c:v>40360.0</c:v>
                </c:pt>
                <c:pt idx="141">
                  <c:v>40391.0</c:v>
                </c:pt>
                <c:pt idx="142">
                  <c:v>40422.0</c:v>
                </c:pt>
                <c:pt idx="143">
                  <c:v>40452.0</c:v>
                </c:pt>
                <c:pt idx="144">
                  <c:v>40483.0</c:v>
                </c:pt>
                <c:pt idx="145">
                  <c:v>40513.0</c:v>
                </c:pt>
                <c:pt idx="146">
                  <c:v>40544.0</c:v>
                </c:pt>
                <c:pt idx="147">
                  <c:v>40575.0</c:v>
                </c:pt>
                <c:pt idx="148">
                  <c:v>40603.0</c:v>
                </c:pt>
                <c:pt idx="149">
                  <c:v>40634.0</c:v>
                </c:pt>
                <c:pt idx="150">
                  <c:v>40664.0</c:v>
                </c:pt>
                <c:pt idx="151">
                  <c:v>40695.0</c:v>
                </c:pt>
                <c:pt idx="152">
                  <c:v>40725.0</c:v>
                </c:pt>
                <c:pt idx="153">
                  <c:v>40756.0</c:v>
                </c:pt>
                <c:pt idx="154">
                  <c:v>40787.0</c:v>
                </c:pt>
                <c:pt idx="155">
                  <c:v>40817.0</c:v>
                </c:pt>
                <c:pt idx="156">
                  <c:v>40848.0</c:v>
                </c:pt>
              </c:numCache>
            </c:numRef>
          </c:cat>
          <c:val>
            <c:numRef>
              <c:f>BuildHistory!$U$4:$U$160</c:f>
              <c:numCache>
                <c:formatCode>_(* #,##0_);_(* \(#,##0\);_(* "-"??_);_(@_)</c:formatCode>
                <c:ptCount val="157"/>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420.0</c:v>
                </c:pt>
                <c:pt idx="15">
                  <c:v>439.0</c:v>
                </c:pt>
                <c:pt idx="16">
                  <c:v>524.0</c:v>
                </c:pt>
                <c:pt idx="17">
                  <c:v>583.0</c:v>
                </c:pt>
                <c:pt idx="18">
                  <c:v>583.0</c:v>
                </c:pt>
                <c:pt idx="19">
                  <c:v>17188.0</c:v>
                </c:pt>
                <c:pt idx="20">
                  <c:v>26079.0</c:v>
                </c:pt>
                <c:pt idx="21">
                  <c:v>285935.0</c:v>
                </c:pt>
                <c:pt idx="22">
                  <c:v>461406.0</c:v>
                </c:pt>
                <c:pt idx="23">
                  <c:v>476242.0</c:v>
                </c:pt>
                <c:pt idx="24">
                  <c:v>1.125545E6</c:v>
                </c:pt>
                <c:pt idx="25">
                  <c:v>1.217118E6</c:v>
                </c:pt>
                <c:pt idx="26">
                  <c:v>1.217118E6</c:v>
                </c:pt>
                <c:pt idx="27">
                  <c:v>1.407619E6</c:v>
                </c:pt>
                <c:pt idx="28">
                  <c:v>1.407619E6</c:v>
                </c:pt>
                <c:pt idx="29">
                  <c:v>1.407619E6</c:v>
                </c:pt>
                <c:pt idx="30">
                  <c:v>1.450853E6</c:v>
                </c:pt>
                <c:pt idx="31">
                  <c:v>1.450853E6</c:v>
                </c:pt>
                <c:pt idx="32">
                  <c:v>1.591257E6</c:v>
                </c:pt>
                <c:pt idx="33">
                  <c:v>1.591257E6</c:v>
                </c:pt>
                <c:pt idx="34">
                  <c:v>1.605196E6</c:v>
                </c:pt>
                <c:pt idx="35">
                  <c:v>2.090835E6</c:v>
                </c:pt>
                <c:pt idx="36">
                  <c:v>2.090835E6</c:v>
                </c:pt>
                <c:pt idx="37">
                  <c:v>2.217854E6</c:v>
                </c:pt>
                <c:pt idx="38">
                  <c:v>2.217854E6</c:v>
                </c:pt>
                <c:pt idx="39">
                  <c:v>2.222252E6</c:v>
                </c:pt>
                <c:pt idx="40">
                  <c:v>2.222252E6</c:v>
                </c:pt>
                <c:pt idx="41">
                  <c:v>2.257378E6</c:v>
                </c:pt>
                <c:pt idx="42">
                  <c:v>2.257732E6</c:v>
                </c:pt>
                <c:pt idx="43">
                  <c:v>2.265179E6</c:v>
                </c:pt>
                <c:pt idx="44">
                  <c:v>2.265179E6</c:v>
                </c:pt>
                <c:pt idx="45">
                  <c:v>2.268365E6</c:v>
                </c:pt>
                <c:pt idx="46">
                  <c:v>2.340191E6</c:v>
                </c:pt>
                <c:pt idx="47">
                  <c:v>2.340191E6</c:v>
                </c:pt>
                <c:pt idx="48">
                  <c:v>2.456566E6</c:v>
                </c:pt>
                <c:pt idx="49">
                  <c:v>2.456566E6</c:v>
                </c:pt>
                <c:pt idx="50">
                  <c:v>2.466484E6</c:v>
                </c:pt>
                <c:pt idx="51">
                  <c:v>2.466484E6</c:v>
                </c:pt>
                <c:pt idx="52">
                  <c:v>3.013654E6</c:v>
                </c:pt>
                <c:pt idx="53">
                  <c:v>3.046553E6</c:v>
                </c:pt>
                <c:pt idx="54">
                  <c:v>3.285439E6</c:v>
                </c:pt>
                <c:pt idx="55">
                  <c:v>3.285439E6</c:v>
                </c:pt>
                <c:pt idx="56">
                  <c:v>3.285439E6</c:v>
                </c:pt>
                <c:pt idx="57">
                  <c:v>4.776169E6</c:v>
                </c:pt>
                <c:pt idx="58">
                  <c:v>4.788122E6</c:v>
                </c:pt>
                <c:pt idx="59">
                  <c:v>4.788122E6</c:v>
                </c:pt>
                <c:pt idx="60">
                  <c:v>4.801938E6</c:v>
                </c:pt>
                <c:pt idx="61">
                  <c:v>4.802254E6</c:v>
                </c:pt>
                <c:pt idx="62">
                  <c:v>5.703185E6</c:v>
                </c:pt>
                <c:pt idx="63">
                  <c:v>5.703185E6</c:v>
                </c:pt>
                <c:pt idx="64">
                  <c:v>7.222957E6</c:v>
                </c:pt>
                <c:pt idx="65">
                  <c:v>7.222957E6</c:v>
                </c:pt>
                <c:pt idx="66">
                  <c:v>7.815521E6</c:v>
                </c:pt>
                <c:pt idx="67">
                  <c:v>7.815521E6</c:v>
                </c:pt>
                <c:pt idx="68">
                  <c:v>7.815521E6</c:v>
                </c:pt>
                <c:pt idx="69">
                  <c:v>7.815521E6</c:v>
                </c:pt>
                <c:pt idx="70">
                  <c:v>7.815521E6</c:v>
                </c:pt>
                <c:pt idx="71">
                  <c:v>8.237853E6</c:v>
                </c:pt>
                <c:pt idx="72">
                  <c:v>8.243276E6</c:v>
                </c:pt>
                <c:pt idx="73">
                  <c:v>8.243276E6</c:v>
                </c:pt>
                <c:pt idx="74">
                  <c:v>8.248656E6</c:v>
                </c:pt>
                <c:pt idx="75">
                  <c:v>8.248656E6</c:v>
                </c:pt>
                <c:pt idx="76">
                  <c:v>8.248656E6</c:v>
                </c:pt>
                <c:pt idx="77">
                  <c:v>8.248656E6</c:v>
                </c:pt>
                <c:pt idx="78">
                  <c:v>8.248656E6</c:v>
                </c:pt>
                <c:pt idx="79">
                  <c:v>8.566855E6</c:v>
                </c:pt>
                <c:pt idx="80">
                  <c:v>8.566855E6</c:v>
                </c:pt>
                <c:pt idx="81">
                  <c:v>8.566863E6</c:v>
                </c:pt>
                <c:pt idx="82">
                  <c:v>8.566863E6</c:v>
                </c:pt>
                <c:pt idx="83">
                  <c:v>8.566863E6</c:v>
                </c:pt>
                <c:pt idx="84">
                  <c:v>8.566863E6</c:v>
                </c:pt>
                <c:pt idx="85">
                  <c:v>8.566863E6</c:v>
                </c:pt>
                <c:pt idx="86">
                  <c:v>8.566863E6</c:v>
                </c:pt>
                <c:pt idx="87">
                  <c:v>8.566863E6</c:v>
                </c:pt>
                <c:pt idx="88">
                  <c:v>8.99315E6</c:v>
                </c:pt>
                <c:pt idx="89">
                  <c:v>8.99315E6</c:v>
                </c:pt>
                <c:pt idx="90">
                  <c:v>8.99315E6</c:v>
                </c:pt>
                <c:pt idx="91">
                  <c:v>8.99315E6</c:v>
                </c:pt>
                <c:pt idx="92">
                  <c:v>8.99315E6</c:v>
                </c:pt>
                <c:pt idx="93">
                  <c:v>8.99315E6</c:v>
                </c:pt>
                <c:pt idx="94">
                  <c:v>8.99315E6</c:v>
                </c:pt>
                <c:pt idx="95">
                  <c:v>9.01719E6</c:v>
                </c:pt>
                <c:pt idx="96">
                  <c:v>9.021685E6</c:v>
                </c:pt>
                <c:pt idx="97">
                  <c:v>9.028126E6</c:v>
                </c:pt>
                <c:pt idx="98">
                  <c:v>9.028126E6</c:v>
                </c:pt>
                <c:pt idx="99">
                  <c:v>9.028126E6</c:v>
                </c:pt>
                <c:pt idx="100">
                  <c:v>9.028126E6</c:v>
                </c:pt>
                <c:pt idx="101">
                  <c:v>9.028126E6</c:v>
                </c:pt>
                <c:pt idx="102">
                  <c:v>9.044655E6</c:v>
                </c:pt>
                <c:pt idx="103">
                  <c:v>9.044655E6</c:v>
                </c:pt>
                <c:pt idx="104">
                  <c:v>9.044655E6</c:v>
                </c:pt>
                <c:pt idx="105">
                  <c:v>9.044713E6</c:v>
                </c:pt>
                <c:pt idx="106">
                  <c:v>9.044713E6</c:v>
                </c:pt>
                <c:pt idx="107">
                  <c:v>9.044713E6</c:v>
                </c:pt>
                <c:pt idx="108">
                  <c:v>9.044713E6</c:v>
                </c:pt>
                <c:pt idx="109">
                  <c:v>1.0116405E7</c:v>
                </c:pt>
                <c:pt idx="110">
                  <c:v>1.0116405E7</c:v>
                </c:pt>
                <c:pt idx="111">
                  <c:v>1.0116405E7</c:v>
                </c:pt>
                <c:pt idx="112">
                  <c:v>1.062115E7</c:v>
                </c:pt>
                <c:pt idx="113">
                  <c:v>1.062115E7</c:v>
                </c:pt>
                <c:pt idx="114">
                  <c:v>1.062117E7</c:v>
                </c:pt>
                <c:pt idx="115">
                  <c:v>1.0621964E7</c:v>
                </c:pt>
                <c:pt idx="116">
                  <c:v>1.0621964E7</c:v>
                </c:pt>
                <c:pt idx="117">
                  <c:v>1.0621964E7</c:v>
                </c:pt>
                <c:pt idx="118">
                  <c:v>1.0621964E7</c:v>
                </c:pt>
                <c:pt idx="119">
                  <c:v>1.0621964E7</c:v>
                </c:pt>
                <c:pt idx="120">
                  <c:v>1.0621964E7</c:v>
                </c:pt>
                <c:pt idx="121">
                  <c:v>1.0621964E7</c:v>
                </c:pt>
                <c:pt idx="122">
                  <c:v>1.0621964E7</c:v>
                </c:pt>
                <c:pt idx="123">
                  <c:v>1.2040473E7</c:v>
                </c:pt>
                <c:pt idx="124">
                  <c:v>1.2040473E7</c:v>
                </c:pt>
                <c:pt idx="125">
                  <c:v>1.2040473E7</c:v>
                </c:pt>
                <c:pt idx="126">
                  <c:v>1.2040473E7</c:v>
                </c:pt>
                <c:pt idx="127">
                  <c:v>1.2040473E7</c:v>
                </c:pt>
                <c:pt idx="128">
                  <c:v>1.2040474E7</c:v>
                </c:pt>
                <c:pt idx="129">
                  <c:v>1.2040474E7</c:v>
                </c:pt>
                <c:pt idx="130">
                  <c:v>1.2040474E7</c:v>
                </c:pt>
                <c:pt idx="131">
                  <c:v>1.2040484E7</c:v>
                </c:pt>
                <c:pt idx="132">
                  <c:v>1.2040941E7</c:v>
                </c:pt>
                <c:pt idx="133">
                  <c:v>1.6048463E7</c:v>
                </c:pt>
                <c:pt idx="134">
                  <c:v>1.6048463E7</c:v>
                </c:pt>
                <c:pt idx="135">
                  <c:v>1.6049352E7</c:v>
                </c:pt>
                <c:pt idx="136">
                  <c:v>1.6050385E7</c:v>
                </c:pt>
                <c:pt idx="137">
                  <c:v>1.6050414E7</c:v>
                </c:pt>
                <c:pt idx="138">
                  <c:v>1.6052035E7</c:v>
                </c:pt>
                <c:pt idx="139">
                  <c:v>1.6053842E7</c:v>
                </c:pt>
                <c:pt idx="140">
                  <c:v>2.1015739E7</c:v>
                </c:pt>
                <c:pt idx="141">
                  <c:v>2.1016727E7</c:v>
                </c:pt>
                <c:pt idx="142">
                  <c:v>2.1017458E7</c:v>
                </c:pt>
                <c:pt idx="143">
                  <c:v>2.1018064E7</c:v>
                </c:pt>
                <c:pt idx="144">
                  <c:v>2.1019685E7</c:v>
                </c:pt>
                <c:pt idx="145">
                  <c:v>2.1021047E7</c:v>
                </c:pt>
                <c:pt idx="146">
                  <c:v>2.1022077E7</c:v>
                </c:pt>
                <c:pt idx="147">
                  <c:v>2.102221E7</c:v>
                </c:pt>
                <c:pt idx="148">
                  <c:v>2.1022507E7</c:v>
                </c:pt>
                <c:pt idx="149">
                  <c:v>2.1022588E7</c:v>
                </c:pt>
                <c:pt idx="150">
                  <c:v>3.1513151E7</c:v>
                </c:pt>
                <c:pt idx="151">
                  <c:v>3.1513282E7</c:v>
                </c:pt>
                <c:pt idx="152">
                  <c:v>3.1513329E7</c:v>
                </c:pt>
                <c:pt idx="153">
                  <c:v>3.1513505E7</c:v>
                </c:pt>
                <c:pt idx="154">
                  <c:v>4.4145712E7</c:v>
                </c:pt>
                <c:pt idx="155">
                  <c:v>4.4145724E7</c:v>
                </c:pt>
                <c:pt idx="156">
                  <c:v>4.4145724E7</c:v>
                </c:pt>
              </c:numCache>
            </c:numRef>
          </c:val>
        </c:ser>
        <c:ser>
          <c:idx val="0"/>
          <c:order val="2"/>
          <c:tx>
            <c:v>STR &amp; Indel</c:v>
          </c:tx>
          <c:spPr>
            <a:solidFill>
              <a:schemeClr val="accent4">
                <a:lumMod val="40000"/>
                <a:lumOff val="60000"/>
              </a:schemeClr>
            </a:solidFill>
            <a:ln w="25400">
              <a:noFill/>
            </a:ln>
          </c:spPr>
          <c:cat>
            <c:numRef>
              <c:f>BuildHistory!$A$4:$A$160</c:f>
              <c:numCache>
                <c:formatCode>mmm\-yy</c:formatCode>
                <c:ptCount val="157"/>
                <c:pt idx="0">
                  <c:v>36069.0</c:v>
                </c:pt>
                <c:pt idx="1">
                  <c:v>36100.0</c:v>
                </c:pt>
                <c:pt idx="2">
                  <c:v>36130.0</c:v>
                </c:pt>
                <c:pt idx="3">
                  <c:v>36161.0</c:v>
                </c:pt>
                <c:pt idx="4">
                  <c:v>36192.0</c:v>
                </c:pt>
                <c:pt idx="5">
                  <c:v>36220.0</c:v>
                </c:pt>
                <c:pt idx="6">
                  <c:v>36251.0</c:v>
                </c:pt>
                <c:pt idx="7">
                  <c:v>36281.0</c:v>
                </c:pt>
                <c:pt idx="8">
                  <c:v>36312.0</c:v>
                </c:pt>
                <c:pt idx="9">
                  <c:v>36342.0</c:v>
                </c:pt>
                <c:pt idx="10">
                  <c:v>36373.0</c:v>
                </c:pt>
                <c:pt idx="11">
                  <c:v>36404.0</c:v>
                </c:pt>
                <c:pt idx="12">
                  <c:v>36434.0</c:v>
                </c:pt>
                <c:pt idx="13">
                  <c:v>36465.0</c:v>
                </c:pt>
                <c:pt idx="14">
                  <c:v>36495.0</c:v>
                </c:pt>
                <c:pt idx="15">
                  <c:v>36526.0</c:v>
                </c:pt>
                <c:pt idx="16">
                  <c:v>36557.0</c:v>
                </c:pt>
                <c:pt idx="17">
                  <c:v>36586.0</c:v>
                </c:pt>
                <c:pt idx="18">
                  <c:v>36617.0</c:v>
                </c:pt>
                <c:pt idx="19">
                  <c:v>36647.0</c:v>
                </c:pt>
                <c:pt idx="20">
                  <c:v>36678.0</c:v>
                </c:pt>
                <c:pt idx="21">
                  <c:v>36708.0</c:v>
                </c:pt>
                <c:pt idx="22">
                  <c:v>36739.0</c:v>
                </c:pt>
                <c:pt idx="23">
                  <c:v>36770.0</c:v>
                </c:pt>
                <c:pt idx="24">
                  <c:v>36800.0</c:v>
                </c:pt>
                <c:pt idx="25">
                  <c:v>36831.0</c:v>
                </c:pt>
                <c:pt idx="26">
                  <c:v>36861.0</c:v>
                </c:pt>
                <c:pt idx="27">
                  <c:v>36892.0</c:v>
                </c:pt>
                <c:pt idx="28">
                  <c:v>36923.0</c:v>
                </c:pt>
                <c:pt idx="29">
                  <c:v>36951.0</c:v>
                </c:pt>
                <c:pt idx="30">
                  <c:v>36982.0</c:v>
                </c:pt>
                <c:pt idx="31">
                  <c:v>37012.0</c:v>
                </c:pt>
                <c:pt idx="32">
                  <c:v>37043.0</c:v>
                </c:pt>
                <c:pt idx="33">
                  <c:v>37073.0</c:v>
                </c:pt>
                <c:pt idx="34">
                  <c:v>37104.0</c:v>
                </c:pt>
                <c:pt idx="35">
                  <c:v>37135.0</c:v>
                </c:pt>
                <c:pt idx="36">
                  <c:v>37165.0</c:v>
                </c:pt>
                <c:pt idx="37">
                  <c:v>37196.0</c:v>
                </c:pt>
                <c:pt idx="38">
                  <c:v>37226.0</c:v>
                </c:pt>
                <c:pt idx="39">
                  <c:v>37257.0</c:v>
                </c:pt>
                <c:pt idx="40">
                  <c:v>37288.0</c:v>
                </c:pt>
                <c:pt idx="41">
                  <c:v>37316.0</c:v>
                </c:pt>
                <c:pt idx="42">
                  <c:v>37347.0</c:v>
                </c:pt>
                <c:pt idx="43">
                  <c:v>37377.0</c:v>
                </c:pt>
                <c:pt idx="44">
                  <c:v>37408.0</c:v>
                </c:pt>
                <c:pt idx="45">
                  <c:v>37438.0</c:v>
                </c:pt>
                <c:pt idx="46">
                  <c:v>37469.0</c:v>
                </c:pt>
                <c:pt idx="47">
                  <c:v>37500.0</c:v>
                </c:pt>
                <c:pt idx="48">
                  <c:v>37530.0</c:v>
                </c:pt>
                <c:pt idx="49">
                  <c:v>37561.0</c:v>
                </c:pt>
                <c:pt idx="50">
                  <c:v>37591.0</c:v>
                </c:pt>
                <c:pt idx="51">
                  <c:v>37622.0</c:v>
                </c:pt>
                <c:pt idx="52">
                  <c:v>37653.0</c:v>
                </c:pt>
                <c:pt idx="53">
                  <c:v>37681.0</c:v>
                </c:pt>
                <c:pt idx="54">
                  <c:v>37712.0</c:v>
                </c:pt>
                <c:pt idx="55">
                  <c:v>37742.0</c:v>
                </c:pt>
                <c:pt idx="56">
                  <c:v>37773.0</c:v>
                </c:pt>
                <c:pt idx="57">
                  <c:v>37803.0</c:v>
                </c:pt>
                <c:pt idx="58">
                  <c:v>37834.0</c:v>
                </c:pt>
                <c:pt idx="59">
                  <c:v>37865.0</c:v>
                </c:pt>
                <c:pt idx="60">
                  <c:v>37895.0</c:v>
                </c:pt>
                <c:pt idx="61">
                  <c:v>37926.0</c:v>
                </c:pt>
                <c:pt idx="62">
                  <c:v>37956.0</c:v>
                </c:pt>
                <c:pt idx="63">
                  <c:v>37987.0</c:v>
                </c:pt>
                <c:pt idx="64">
                  <c:v>38018.0</c:v>
                </c:pt>
                <c:pt idx="65">
                  <c:v>38047.0</c:v>
                </c:pt>
                <c:pt idx="66">
                  <c:v>38078.0</c:v>
                </c:pt>
                <c:pt idx="67">
                  <c:v>38108.0</c:v>
                </c:pt>
                <c:pt idx="68">
                  <c:v>38139.0</c:v>
                </c:pt>
                <c:pt idx="69">
                  <c:v>38169.0</c:v>
                </c:pt>
                <c:pt idx="70">
                  <c:v>38200.0</c:v>
                </c:pt>
                <c:pt idx="71">
                  <c:v>38231.0</c:v>
                </c:pt>
                <c:pt idx="72">
                  <c:v>38261.0</c:v>
                </c:pt>
                <c:pt idx="73">
                  <c:v>38292.0</c:v>
                </c:pt>
                <c:pt idx="74">
                  <c:v>38322.0</c:v>
                </c:pt>
                <c:pt idx="75">
                  <c:v>38353.0</c:v>
                </c:pt>
                <c:pt idx="76">
                  <c:v>38384.0</c:v>
                </c:pt>
                <c:pt idx="77">
                  <c:v>38412.0</c:v>
                </c:pt>
                <c:pt idx="78">
                  <c:v>38443.0</c:v>
                </c:pt>
                <c:pt idx="79">
                  <c:v>38473.0</c:v>
                </c:pt>
                <c:pt idx="80">
                  <c:v>38534.0</c:v>
                </c:pt>
                <c:pt idx="81">
                  <c:v>38565.0</c:v>
                </c:pt>
                <c:pt idx="82">
                  <c:v>38596.0</c:v>
                </c:pt>
                <c:pt idx="83">
                  <c:v>38626.0</c:v>
                </c:pt>
                <c:pt idx="84">
                  <c:v>38657.0</c:v>
                </c:pt>
                <c:pt idx="85">
                  <c:v>38687.0</c:v>
                </c:pt>
                <c:pt idx="86">
                  <c:v>38718.0</c:v>
                </c:pt>
                <c:pt idx="87">
                  <c:v>38749.0</c:v>
                </c:pt>
                <c:pt idx="88">
                  <c:v>38777.0</c:v>
                </c:pt>
                <c:pt idx="89">
                  <c:v>38808.0</c:v>
                </c:pt>
                <c:pt idx="90">
                  <c:v>38838.0</c:v>
                </c:pt>
                <c:pt idx="91">
                  <c:v>38869.0</c:v>
                </c:pt>
                <c:pt idx="92">
                  <c:v>38899.0</c:v>
                </c:pt>
                <c:pt idx="93">
                  <c:v>38930.0</c:v>
                </c:pt>
                <c:pt idx="94">
                  <c:v>38961.0</c:v>
                </c:pt>
                <c:pt idx="95">
                  <c:v>38991.0</c:v>
                </c:pt>
                <c:pt idx="96">
                  <c:v>39022.0</c:v>
                </c:pt>
                <c:pt idx="97">
                  <c:v>39052.0</c:v>
                </c:pt>
                <c:pt idx="98">
                  <c:v>39083.0</c:v>
                </c:pt>
                <c:pt idx="99">
                  <c:v>39114.0</c:v>
                </c:pt>
                <c:pt idx="100">
                  <c:v>39142.0</c:v>
                </c:pt>
                <c:pt idx="101">
                  <c:v>39173.0</c:v>
                </c:pt>
                <c:pt idx="102">
                  <c:v>39203.0</c:v>
                </c:pt>
                <c:pt idx="103">
                  <c:v>39234.0</c:v>
                </c:pt>
                <c:pt idx="104">
                  <c:v>39264.0</c:v>
                </c:pt>
                <c:pt idx="105">
                  <c:v>39295.0</c:v>
                </c:pt>
                <c:pt idx="106">
                  <c:v>39326.0</c:v>
                </c:pt>
                <c:pt idx="107">
                  <c:v>39356.0</c:v>
                </c:pt>
                <c:pt idx="108">
                  <c:v>39387.0</c:v>
                </c:pt>
                <c:pt idx="109">
                  <c:v>39417.0</c:v>
                </c:pt>
                <c:pt idx="110">
                  <c:v>39448.0</c:v>
                </c:pt>
                <c:pt idx="111">
                  <c:v>39479.0</c:v>
                </c:pt>
                <c:pt idx="112">
                  <c:v>39508.0</c:v>
                </c:pt>
                <c:pt idx="113">
                  <c:v>39539.0</c:v>
                </c:pt>
                <c:pt idx="114">
                  <c:v>39569.0</c:v>
                </c:pt>
                <c:pt idx="115">
                  <c:v>39600.0</c:v>
                </c:pt>
                <c:pt idx="116">
                  <c:v>39630.0</c:v>
                </c:pt>
                <c:pt idx="117">
                  <c:v>39661.0</c:v>
                </c:pt>
                <c:pt idx="118">
                  <c:v>39692.0</c:v>
                </c:pt>
                <c:pt idx="119">
                  <c:v>39722.0</c:v>
                </c:pt>
                <c:pt idx="120">
                  <c:v>39753.0</c:v>
                </c:pt>
                <c:pt idx="121">
                  <c:v>39783.0</c:v>
                </c:pt>
                <c:pt idx="122">
                  <c:v>39814.0</c:v>
                </c:pt>
                <c:pt idx="123">
                  <c:v>39845.0</c:v>
                </c:pt>
                <c:pt idx="124">
                  <c:v>39873.0</c:v>
                </c:pt>
                <c:pt idx="125">
                  <c:v>39904.0</c:v>
                </c:pt>
                <c:pt idx="126">
                  <c:v>39934.0</c:v>
                </c:pt>
                <c:pt idx="127">
                  <c:v>39965.0</c:v>
                </c:pt>
                <c:pt idx="128">
                  <c:v>39995.0</c:v>
                </c:pt>
                <c:pt idx="129">
                  <c:v>40026.0</c:v>
                </c:pt>
                <c:pt idx="130">
                  <c:v>40057.0</c:v>
                </c:pt>
                <c:pt idx="131">
                  <c:v>40087.0</c:v>
                </c:pt>
                <c:pt idx="132">
                  <c:v>40118.0</c:v>
                </c:pt>
                <c:pt idx="133">
                  <c:v>40148.0</c:v>
                </c:pt>
                <c:pt idx="134">
                  <c:v>40179.0</c:v>
                </c:pt>
                <c:pt idx="135">
                  <c:v>40210.0</c:v>
                </c:pt>
                <c:pt idx="136">
                  <c:v>40238.0</c:v>
                </c:pt>
                <c:pt idx="137">
                  <c:v>40269.0</c:v>
                </c:pt>
                <c:pt idx="138">
                  <c:v>40299.0</c:v>
                </c:pt>
                <c:pt idx="139">
                  <c:v>40330.0</c:v>
                </c:pt>
                <c:pt idx="140">
                  <c:v>40360.0</c:v>
                </c:pt>
                <c:pt idx="141">
                  <c:v>40391.0</c:v>
                </c:pt>
                <c:pt idx="142">
                  <c:v>40422.0</c:v>
                </c:pt>
                <c:pt idx="143">
                  <c:v>40452.0</c:v>
                </c:pt>
                <c:pt idx="144">
                  <c:v>40483.0</c:v>
                </c:pt>
                <c:pt idx="145">
                  <c:v>40513.0</c:v>
                </c:pt>
                <c:pt idx="146">
                  <c:v>40544.0</c:v>
                </c:pt>
                <c:pt idx="147">
                  <c:v>40575.0</c:v>
                </c:pt>
                <c:pt idx="148">
                  <c:v>40603.0</c:v>
                </c:pt>
                <c:pt idx="149">
                  <c:v>40634.0</c:v>
                </c:pt>
                <c:pt idx="150">
                  <c:v>40664.0</c:v>
                </c:pt>
                <c:pt idx="151">
                  <c:v>40695.0</c:v>
                </c:pt>
                <c:pt idx="152">
                  <c:v>40725.0</c:v>
                </c:pt>
                <c:pt idx="153">
                  <c:v>40756.0</c:v>
                </c:pt>
                <c:pt idx="154">
                  <c:v>40787.0</c:v>
                </c:pt>
                <c:pt idx="155">
                  <c:v>40817.0</c:v>
                </c:pt>
                <c:pt idx="156">
                  <c:v>40848.0</c:v>
                </c:pt>
              </c:numCache>
            </c:numRef>
          </c:cat>
          <c:val>
            <c:numRef>
              <c:f>BuildHistory!$V$4:$V$160</c:f>
              <c:numCache>
                <c:formatCode>#,##0_);[Red]\(#,##0\)</c:formatCode>
                <c:ptCount val="157"/>
                <c:pt idx="0" formatCode="0">
                  <c:v>0.0</c:v>
                </c:pt>
                <c:pt idx="1">
                  <c:v>0.0</c:v>
                </c:pt>
                <c:pt idx="2">
                  <c:v>0.0</c:v>
                </c:pt>
                <c:pt idx="3">
                  <c:v>0.0</c:v>
                </c:pt>
                <c:pt idx="4">
                  <c:v>0.0</c:v>
                </c:pt>
                <c:pt idx="5">
                  <c:v>0.0</c:v>
                </c:pt>
                <c:pt idx="6">
                  <c:v>0.0</c:v>
                </c:pt>
                <c:pt idx="7">
                  <c:v>0.0</c:v>
                </c:pt>
                <c:pt idx="8">
                  <c:v>0.0</c:v>
                </c:pt>
                <c:pt idx="9">
                  <c:v>0.0</c:v>
                </c:pt>
                <c:pt idx="10">
                  <c:v>0.0</c:v>
                </c:pt>
                <c:pt idx="11">
                  <c:v>0.0</c:v>
                </c:pt>
                <c:pt idx="12">
                  <c:v>0.0</c:v>
                </c:pt>
                <c:pt idx="13">
                  <c:v>19.0</c:v>
                </c:pt>
                <c:pt idx="14">
                  <c:v>20.0</c:v>
                </c:pt>
                <c:pt idx="15">
                  <c:v>24.0</c:v>
                </c:pt>
                <c:pt idx="16">
                  <c:v>121.0</c:v>
                </c:pt>
                <c:pt idx="17">
                  <c:v>121.0</c:v>
                </c:pt>
                <c:pt idx="18">
                  <c:v>197.0</c:v>
                </c:pt>
                <c:pt idx="19">
                  <c:v>2308.0</c:v>
                </c:pt>
                <c:pt idx="20">
                  <c:v>4043.0</c:v>
                </c:pt>
                <c:pt idx="21">
                  <c:v>5461.0</c:v>
                </c:pt>
                <c:pt idx="22">
                  <c:v>5911.0</c:v>
                </c:pt>
                <c:pt idx="23">
                  <c:v>10326.0</c:v>
                </c:pt>
                <c:pt idx="24">
                  <c:v>11549.0</c:v>
                </c:pt>
                <c:pt idx="25">
                  <c:v>11549.0</c:v>
                </c:pt>
                <c:pt idx="26">
                  <c:v>13270.0</c:v>
                </c:pt>
                <c:pt idx="27">
                  <c:v>13270.0</c:v>
                </c:pt>
                <c:pt idx="28">
                  <c:v>13270.0</c:v>
                </c:pt>
                <c:pt idx="29">
                  <c:v>13932.0</c:v>
                </c:pt>
                <c:pt idx="30">
                  <c:v>13932.0</c:v>
                </c:pt>
                <c:pt idx="31">
                  <c:v>15334.0</c:v>
                </c:pt>
                <c:pt idx="32">
                  <c:v>15334.0</c:v>
                </c:pt>
                <c:pt idx="33">
                  <c:v>15471.0</c:v>
                </c:pt>
                <c:pt idx="34">
                  <c:v>20745.0</c:v>
                </c:pt>
                <c:pt idx="35">
                  <c:v>20745.0</c:v>
                </c:pt>
                <c:pt idx="36">
                  <c:v>22034.0</c:v>
                </c:pt>
                <c:pt idx="37">
                  <c:v>22034.0</c:v>
                </c:pt>
                <c:pt idx="38">
                  <c:v>78687.0</c:v>
                </c:pt>
                <c:pt idx="39">
                  <c:v>78687.0</c:v>
                </c:pt>
                <c:pt idx="40">
                  <c:v>79617.0</c:v>
                </c:pt>
                <c:pt idx="41">
                  <c:v>79980.0</c:v>
                </c:pt>
                <c:pt idx="42">
                  <c:v>80105.0</c:v>
                </c:pt>
                <c:pt idx="43">
                  <c:v>80105.0</c:v>
                </c:pt>
                <c:pt idx="44">
                  <c:v>87390.0</c:v>
                </c:pt>
                <c:pt idx="45">
                  <c:v>99632.0</c:v>
                </c:pt>
                <c:pt idx="46">
                  <c:v>99632.0</c:v>
                </c:pt>
                <c:pt idx="47">
                  <c:v>115833.0</c:v>
                </c:pt>
                <c:pt idx="48">
                  <c:v>115833.0</c:v>
                </c:pt>
                <c:pt idx="49">
                  <c:v>116485.0</c:v>
                </c:pt>
                <c:pt idx="50">
                  <c:v>116485.0</c:v>
                </c:pt>
                <c:pt idx="51">
                  <c:v>120742.0</c:v>
                </c:pt>
                <c:pt idx="52">
                  <c:v>122090.0</c:v>
                </c:pt>
                <c:pt idx="53">
                  <c:v>258045.0</c:v>
                </c:pt>
                <c:pt idx="54">
                  <c:v>258045.0</c:v>
                </c:pt>
                <c:pt idx="55">
                  <c:v>258045.0</c:v>
                </c:pt>
                <c:pt idx="56">
                  <c:v>266481.0</c:v>
                </c:pt>
                <c:pt idx="57">
                  <c:v>267035.0</c:v>
                </c:pt>
                <c:pt idx="58">
                  <c:v>267035.0</c:v>
                </c:pt>
                <c:pt idx="59">
                  <c:v>271124.0</c:v>
                </c:pt>
                <c:pt idx="60">
                  <c:v>271143.0</c:v>
                </c:pt>
                <c:pt idx="61">
                  <c:v>465165.0</c:v>
                </c:pt>
                <c:pt idx="62">
                  <c:v>465165.0</c:v>
                </c:pt>
                <c:pt idx="63">
                  <c:v>682142.0</c:v>
                </c:pt>
                <c:pt idx="64">
                  <c:v>682142.0</c:v>
                </c:pt>
                <c:pt idx="65">
                  <c:v>684927.0</c:v>
                </c:pt>
                <c:pt idx="66">
                  <c:v>684927.0</c:v>
                </c:pt>
                <c:pt idx="67">
                  <c:v>684927.0</c:v>
                </c:pt>
                <c:pt idx="68">
                  <c:v>684927.0</c:v>
                </c:pt>
                <c:pt idx="69">
                  <c:v>684927.0</c:v>
                </c:pt>
                <c:pt idx="70">
                  <c:v>686535.0</c:v>
                </c:pt>
                <c:pt idx="71">
                  <c:v>686547.0</c:v>
                </c:pt>
                <c:pt idx="72">
                  <c:v>686547.0</c:v>
                </c:pt>
                <c:pt idx="73">
                  <c:v>687098.0</c:v>
                </c:pt>
                <c:pt idx="74">
                  <c:v>687098.0</c:v>
                </c:pt>
                <c:pt idx="75">
                  <c:v>687098.0</c:v>
                </c:pt>
                <c:pt idx="76">
                  <c:v>687098.0</c:v>
                </c:pt>
                <c:pt idx="77">
                  <c:v>687098.0</c:v>
                </c:pt>
                <c:pt idx="78">
                  <c:v>691189.0</c:v>
                </c:pt>
                <c:pt idx="79">
                  <c:v>691189.0</c:v>
                </c:pt>
                <c:pt idx="80">
                  <c:v>691189.0</c:v>
                </c:pt>
                <c:pt idx="81">
                  <c:v>691189.0</c:v>
                </c:pt>
                <c:pt idx="82">
                  <c:v>691189.0</c:v>
                </c:pt>
                <c:pt idx="83">
                  <c:v>691189.0</c:v>
                </c:pt>
                <c:pt idx="84">
                  <c:v>691189.0</c:v>
                </c:pt>
                <c:pt idx="85">
                  <c:v>691189.0</c:v>
                </c:pt>
                <c:pt idx="86">
                  <c:v>691189.0</c:v>
                </c:pt>
                <c:pt idx="87">
                  <c:v>2.218535E6</c:v>
                </c:pt>
                <c:pt idx="88">
                  <c:v>2.218535E6</c:v>
                </c:pt>
                <c:pt idx="89">
                  <c:v>2.218535E6</c:v>
                </c:pt>
                <c:pt idx="90">
                  <c:v>2.218535E6</c:v>
                </c:pt>
                <c:pt idx="91">
                  <c:v>2.218535E6</c:v>
                </c:pt>
                <c:pt idx="92">
                  <c:v>2.218535E6</c:v>
                </c:pt>
                <c:pt idx="93">
                  <c:v>2.218535E6</c:v>
                </c:pt>
                <c:pt idx="94">
                  <c:v>2.219662E6</c:v>
                </c:pt>
                <c:pt idx="95">
                  <c:v>2.219761E6</c:v>
                </c:pt>
                <c:pt idx="96">
                  <c:v>2.220213E6</c:v>
                </c:pt>
                <c:pt idx="97">
                  <c:v>2.220213E6</c:v>
                </c:pt>
                <c:pt idx="98">
                  <c:v>2.220213E6</c:v>
                </c:pt>
                <c:pt idx="99">
                  <c:v>2.220213E6</c:v>
                </c:pt>
                <c:pt idx="100">
                  <c:v>2.220213E6</c:v>
                </c:pt>
                <c:pt idx="101">
                  <c:v>2.221469E6</c:v>
                </c:pt>
                <c:pt idx="102">
                  <c:v>2.221469E6</c:v>
                </c:pt>
                <c:pt idx="103">
                  <c:v>2.221469E6</c:v>
                </c:pt>
                <c:pt idx="104">
                  <c:v>2.221469E6</c:v>
                </c:pt>
                <c:pt idx="105">
                  <c:v>2.221469E6</c:v>
                </c:pt>
                <c:pt idx="106">
                  <c:v>2.221469E6</c:v>
                </c:pt>
                <c:pt idx="107">
                  <c:v>2.221469E6</c:v>
                </c:pt>
                <c:pt idx="108">
                  <c:v>2.981327E6</c:v>
                </c:pt>
                <c:pt idx="109">
                  <c:v>2.981327E6</c:v>
                </c:pt>
                <c:pt idx="110">
                  <c:v>2.981327E6</c:v>
                </c:pt>
                <c:pt idx="111">
                  <c:v>2.982257E6</c:v>
                </c:pt>
                <c:pt idx="112">
                  <c:v>2.982257E6</c:v>
                </c:pt>
                <c:pt idx="113">
                  <c:v>3.002276E6</c:v>
                </c:pt>
                <c:pt idx="114">
                  <c:v>3.002638E6</c:v>
                </c:pt>
                <c:pt idx="115">
                  <c:v>3.002638E6</c:v>
                </c:pt>
                <c:pt idx="116">
                  <c:v>3.002638E6</c:v>
                </c:pt>
                <c:pt idx="117">
                  <c:v>3.002638E6</c:v>
                </c:pt>
                <c:pt idx="118">
                  <c:v>3.002638E6</c:v>
                </c:pt>
                <c:pt idx="119">
                  <c:v>3.002638E6</c:v>
                </c:pt>
                <c:pt idx="120">
                  <c:v>3.002638E6</c:v>
                </c:pt>
                <c:pt idx="121">
                  <c:v>3.002638E6</c:v>
                </c:pt>
                <c:pt idx="122">
                  <c:v>4.65364E6</c:v>
                </c:pt>
                <c:pt idx="123">
                  <c:v>4.65364E6</c:v>
                </c:pt>
                <c:pt idx="124">
                  <c:v>4.65364E6</c:v>
                </c:pt>
                <c:pt idx="125">
                  <c:v>4.65364E6</c:v>
                </c:pt>
                <c:pt idx="126">
                  <c:v>4.65364E6</c:v>
                </c:pt>
                <c:pt idx="127">
                  <c:v>4.65364E6</c:v>
                </c:pt>
                <c:pt idx="128">
                  <c:v>4.65364E6</c:v>
                </c:pt>
                <c:pt idx="129">
                  <c:v>4.65364E6</c:v>
                </c:pt>
                <c:pt idx="130">
                  <c:v>4.653644E6</c:v>
                </c:pt>
                <c:pt idx="131">
                  <c:v>4.653706E6</c:v>
                </c:pt>
                <c:pt idx="132">
                  <c:v>4.897645E6</c:v>
                </c:pt>
                <c:pt idx="133">
                  <c:v>4.897647E6</c:v>
                </c:pt>
                <c:pt idx="134">
                  <c:v>4.89815E6</c:v>
                </c:pt>
                <c:pt idx="135">
                  <c:v>4.898746E6</c:v>
                </c:pt>
                <c:pt idx="136">
                  <c:v>4.898746E6</c:v>
                </c:pt>
                <c:pt idx="137">
                  <c:v>4.898856E6</c:v>
                </c:pt>
                <c:pt idx="138">
                  <c:v>4.899042E6</c:v>
                </c:pt>
                <c:pt idx="139">
                  <c:v>5.19813E6</c:v>
                </c:pt>
                <c:pt idx="140">
                  <c:v>5.198146E6</c:v>
                </c:pt>
                <c:pt idx="141" formatCode="0">
                  <c:v>5.198162E6</c:v>
                </c:pt>
                <c:pt idx="142" formatCode="0">
                  <c:v>5.198213E6</c:v>
                </c:pt>
                <c:pt idx="143" formatCode="0">
                  <c:v>5.198308E6</c:v>
                </c:pt>
                <c:pt idx="144" formatCode="0">
                  <c:v>5.198339E6</c:v>
                </c:pt>
                <c:pt idx="145" formatCode="0">
                  <c:v>5.198365E6</c:v>
                </c:pt>
                <c:pt idx="146" formatCode="0">
                  <c:v>5.198376E6</c:v>
                </c:pt>
                <c:pt idx="147" formatCode="0">
                  <c:v>5.19877E6</c:v>
                </c:pt>
                <c:pt idx="148" formatCode="0">
                  <c:v>5.198776E6</c:v>
                </c:pt>
                <c:pt idx="149" formatCode="0">
                  <c:v>6.676616E6</c:v>
                </c:pt>
                <c:pt idx="150" formatCode="0">
                  <c:v>6.676626E6</c:v>
                </c:pt>
                <c:pt idx="151" formatCode="0">
                  <c:v>6.676626E6</c:v>
                </c:pt>
                <c:pt idx="152" formatCode="0">
                  <c:v>6.676699E6</c:v>
                </c:pt>
                <c:pt idx="153" formatCode="0">
                  <c:v>6.676836E6</c:v>
                </c:pt>
                <c:pt idx="154" formatCode="0">
                  <c:v>6.676836E6</c:v>
                </c:pt>
                <c:pt idx="155" formatCode="0">
                  <c:v>6.676836E6</c:v>
                </c:pt>
                <c:pt idx="156" formatCode="0">
                  <c:v>6.676836E6</c:v>
                </c:pt>
              </c:numCache>
            </c:numRef>
          </c:val>
        </c:ser>
        <c:ser>
          <c:idx val="5"/>
          <c:order val="3"/>
          <c:cat>
            <c:numRef>
              <c:f>BuildHistory!$A$4:$A$160</c:f>
              <c:numCache>
                <c:formatCode>mmm\-yy</c:formatCode>
                <c:ptCount val="157"/>
                <c:pt idx="0">
                  <c:v>36069.0</c:v>
                </c:pt>
                <c:pt idx="1">
                  <c:v>36100.0</c:v>
                </c:pt>
                <c:pt idx="2">
                  <c:v>36130.0</c:v>
                </c:pt>
                <c:pt idx="3">
                  <c:v>36161.0</c:v>
                </c:pt>
                <c:pt idx="4">
                  <c:v>36192.0</c:v>
                </c:pt>
                <c:pt idx="5">
                  <c:v>36220.0</c:v>
                </c:pt>
                <c:pt idx="6">
                  <c:v>36251.0</c:v>
                </c:pt>
                <c:pt idx="7">
                  <c:v>36281.0</c:v>
                </c:pt>
                <c:pt idx="8">
                  <c:v>36312.0</c:v>
                </c:pt>
                <c:pt idx="9">
                  <c:v>36342.0</c:v>
                </c:pt>
                <c:pt idx="10">
                  <c:v>36373.0</c:v>
                </c:pt>
                <c:pt idx="11">
                  <c:v>36404.0</c:v>
                </c:pt>
                <c:pt idx="12">
                  <c:v>36434.0</c:v>
                </c:pt>
                <c:pt idx="13">
                  <c:v>36465.0</c:v>
                </c:pt>
                <c:pt idx="14">
                  <c:v>36495.0</c:v>
                </c:pt>
                <c:pt idx="15">
                  <c:v>36526.0</c:v>
                </c:pt>
                <c:pt idx="16">
                  <c:v>36557.0</c:v>
                </c:pt>
                <c:pt idx="17">
                  <c:v>36586.0</c:v>
                </c:pt>
                <c:pt idx="18">
                  <c:v>36617.0</c:v>
                </c:pt>
                <c:pt idx="19">
                  <c:v>36647.0</c:v>
                </c:pt>
                <c:pt idx="20">
                  <c:v>36678.0</c:v>
                </c:pt>
                <c:pt idx="21">
                  <c:v>36708.0</c:v>
                </c:pt>
                <c:pt idx="22">
                  <c:v>36739.0</c:v>
                </c:pt>
                <c:pt idx="23">
                  <c:v>36770.0</c:v>
                </c:pt>
                <c:pt idx="24">
                  <c:v>36800.0</c:v>
                </c:pt>
                <c:pt idx="25">
                  <c:v>36831.0</c:v>
                </c:pt>
                <c:pt idx="26">
                  <c:v>36861.0</c:v>
                </c:pt>
                <c:pt idx="27">
                  <c:v>36892.0</c:v>
                </c:pt>
                <c:pt idx="28">
                  <c:v>36923.0</c:v>
                </c:pt>
                <c:pt idx="29">
                  <c:v>36951.0</c:v>
                </c:pt>
                <c:pt idx="30">
                  <c:v>36982.0</c:v>
                </c:pt>
                <c:pt idx="31">
                  <c:v>37012.0</c:v>
                </c:pt>
                <c:pt idx="32">
                  <c:v>37043.0</c:v>
                </c:pt>
                <c:pt idx="33">
                  <c:v>37073.0</c:v>
                </c:pt>
                <c:pt idx="34">
                  <c:v>37104.0</c:v>
                </c:pt>
                <c:pt idx="35">
                  <c:v>37135.0</c:v>
                </c:pt>
                <c:pt idx="36">
                  <c:v>37165.0</c:v>
                </c:pt>
                <c:pt idx="37">
                  <c:v>37196.0</c:v>
                </c:pt>
                <c:pt idx="38">
                  <c:v>37226.0</c:v>
                </c:pt>
                <c:pt idx="39">
                  <c:v>37257.0</c:v>
                </c:pt>
                <c:pt idx="40">
                  <c:v>37288.0</c:v>
                </c:pt>
                <c:pt idx="41">
                  <c:v>37316.0</c:v>
                </c:pt>
                <c:pt idx="42">
                  <c:v>37347.0</c:v>
                </c:pt>
                <c:pt idx="43">
                  <c:v>37377.0</c:v>
                </c:pt>
                <c:pt idx="44">
                  <c:v>37408.0</c:v>
                </c:pt>
                <c:pt idx="45">
                  <c:v>37438.0</c:v>
                </c:pt>
                <c:pt idx="46">
                  <c:v>37469.0</c:v>
                </c:pt>
                <c:pt idx="47">
                  <c:v>37500.0</c:v>
                </c:pt>
                <c:pt idx="48">
                  <c:v>37530.0</c:v>
                </c:pt>
                <c:pt idx="49">
                  <c:v>37561.0</c:v>
                </c:pt>
                <c:pt idx="50">
                  <c:v>37591.0</c:v>
                </c:pt>
                <c:pt idx="51">
                  <c:v>37622.0</c:v>
                </c:pt>
                <c:pt idx="52">
                  <c:v>37653.0</c:v>
                </c:pt>
                <c:pt idx="53">
                  <c:v>37681.0</c:v>
                </c:pt>
                <c:pt idx="54">
                  <c:v>37712.0</c:v>
                </c:pt>
                <c:pt idx="55">
                  <c:v>37742.0</c:v>
                </c:pt>
                <c:pt idx="56">
                  <c:v>37773.0</c:v>
                </c:pt>
                <c:pt idx="57">
                  <c:v>37803.0</c:v>
                </c:pt>
                <c:pt idx="58">
                  <c:v>37834.0</c:v>
                </c:pt>
                <c:pt idx="59">
                  <c:v>37865.0</c:v>
                </c:pt>
                <c:pt idx="60">
                  <c:v>37895.0</c:v>
                </c:pt>
                <c:pt idx="61">
                  <c:v>37926.0</c:v>
                </c:pt>
                <c:pt idx="62">
                  <c:v>37956.0</c:v>
                </c:pt>
                <c:pt idx="63">
                  <c:v>37987.0</c:v>
                </c:pt>
                <c:pt idx="64">
                  <c:v>38018.0</c:v>
                </c:pt>
                <c:pt idx="65">
                  <c:v>38047.0</c:v>
                </c:pt>
                <c:pt idx="66">
                  <c:v>38078.0</c:v>
                </c:pt>
                <c:pt idx="67">
                  <c:v>38108.0</c:v>
                </c:pt>
                <c:pt idx="68">
                  <c:v>38139.0</c:v>
                </c:pt>
                <c:pt idx="69">
                  <c:v>38169.0</c:v>
                </c:pt>
                <c:pt idx="70">
                  <c:v>38200.0</c:v>
                </c:pt>
                <c:pt idx="71">
                  <c:v>38231.0</c:v>
                </c:pt>
                <c:pt idx="72">
                  <c:v>38261.0</c:v>
                </c:pt>
                <c:pt idx="73">
                  <c:v>38292.0</c:v>
                </c:pt>
                <c:pt idx="74">
                  <c:v>38322.0</c:v>
                </c:pt>
                <c:pt idx="75">
                  <c:v>38353.0</c:v>
                </c:pt>
                <c:pt idx="76">
                  <c:v>38384.0</c:v>
                </c:pt>
                <c:pt idx="77">
                  <c:v>38412.0</c:v>
                </c:pt>
                <c:pt idx="78">
                  <c:v>38443.0</c:v>
                </c:pt>
                <c:pt idx="79">
                  <c:v>38473.0</c:v>
                </c:pt>
                <c:pt idx="80">
                  <c:v>38534.0</c:v>
                </c:pt>
                <c:pt idx="81">
                  <c:v>38565.0</c:v>
                </c:pt>
                <c:pt idx="82">
                  <c:v>38596.0</c:v>
                </c:pt>
                <c:pt idx="83">
                  <c:v>38626.0</c:v>
                </c:pt>
                <c:pt idx="84">
                  <c:v>38657.0</c:v>
                </c:pt>
                <c:pt idx="85">
                  <c:v>38687.0</c:v>
                </c:pt>
                <c:pt idx="86">
                  <c:v>38718.0</c:v>
                </c:pt>
                <c:pt idx="87">
                  <c:v>38749.0</c:v>
                </c:pt>
                <c:pt idx="88">
                  <c:v>38777.0</c:v>
                </c:pt>
                <c:pt idx="89">
                  <c:v>38808.0</c:v>
                </c:pt>
                <c:pt idx="90">
                  <c:v>38838.0</c:v>
                </c:pt>
                <c:pt idx="91">
                  <c:v>38869.0</c:v>
                </c:pt>
                <c:pt idx="92">
                  <c:v>38899.0</c:v>
                </c:pt>
                <c:pt idx="93">
                  <c:v>38930.0</c:v>
                </c:pt>
                <c:pt idx="94">
                  <c:v>38961.0</c:v>
                </c:pt>
                <c:pt idx="95">
                  <c:v>38991.0</c:v>
                </c:pt>
                <c:pt idx="96">
                  <c:v>39022.0</c:v>
                </c:pt>
                <c:pt idx="97">
                  <c:v>39052.0</c:v>
                </c:pt>
                <c:pt idx="98">
                  <c:v>39083.0</c:v>
                </c:pt>
                <c:pt idx="99">
                  <c:v>39114.0</c:v>
                </c:pt>
                <c:pt idx="100">
                  <c:v>39142.0</c:v>
                </c:pt>
                <c:pt idx="101">
                  <c:v>39173.0</c:v>
                </c:pt>
                <c:pt idx="102">
                  <c:v>39203.0</c:v>
                </c:pt>
                <c:pt idx="103">
                  <c:v>39234.0</c:v>
                </c:pt>
                <c:pt idx="104">
                  <c:v>39264.0</c:v>
                </c:pt>
                <c:pt idx="105">
                  <c:v>39295.0</c:v>
                </c:pt>
                <c:pt idx="106">
                  <c:v>39326.0</c:v>
                </c:pt>
                <c:pt idx="107">
                  <c:v>39356.0</c:v>
                </c:pt>
                <c:pt idx="108">
                  <c:v>39387.0</c:v>
                </c:pt>
                <c:pt idx="109">
                  <c:v>39417.0</c:v>
                </c:pt>
                <c:pt idx="110">
                  <c:v>39448.0</c:v>
                </c:pt>
                <c:pt idx="111">
                  <c:v>39479.0</c:v>
                </c:pt>
                <c:pt idx="112">
                  <c:v>39508.0</c:v>
                </c:pt>
                <c:pt idx="113">
                  <c:v>39539.0</c:v>
                </c:pt>
                <c:pt idx="114">
                  <c:v>39569.0</c:v>
                </c:pt>
                <c:pt idx="115">
                  <c:v>39600.0</c:v>
                </c:pt>
                <c:pt idx="116">
                  <c:v>39630.0</c:v>
                </c:pt>
                <c:pt idx="117">
                  <c:v>39661.0</c:v>
                </c:pt>
                <c:pt idx="118">
                  <c:v>39692.0</c:v>
                </c:pt>
                <c:pt idx="119">
                  <c:v>39722.0</c:v>
                </c:pt>
                <c:pt idx="120">
                  <c:v>39753.0</c:v>
                </c:pt>
                <c:pt idx="121">
                  <c:v>39783.0</c:v>
                </c:pt>
                <c:pt idx="122">
                  <c:v>39814.0</c:v>
                </c:pt>
                <c:pt idx="123">
                  <c:v>39845.0</c:v>
                </c:pt>
                <c:pt idx="124">
                  <c:v>39873.0</c:v>
                </c:pt>
                <c:pt idx="125">
                  <c:v>39904.0</c:v>
                </c:pt>
                <c:pt idx="126">
                  <c:v>39934.0</c:v>
                </c:pt>
                <c:pt idx="127">
                  <c:v>39965.0</c:v>
                </c:pt>
                <c:pt idx="128">
                  <c:v>39995.0</c:v>
                </c:pt>
                <c:pt idx="129">
                  <c:v>40026.0</c:v>
                </c:pt>
                <c:pt idx="130">
                  <c:v>40057.0</c:v>
                </c:pt>
                <c:pt idx="131">
                  <c:v>40087.0</c:v>
                </c:pt>
                <c:pt idx="132">
                  <c:v>40118.0</c:v>
                </c:pt>
                <c:pt idx="133">
                  <c:v>40148.0</c:v>
                </c:pt>
                <c:pt idx="134">
                  <c:v>40179.0</c:v>
                </c:pt>
                <c:pt idx="135">
                  <c:v>40210.0</c:v>
                </c:pt>
                <c:pt idx="136">
                  <c:v>40238.0</c:v>
                </c:pt>
                <c:pt idx="137">
                  <c:v>40269.0</c:v>
                </c:pt>
                <c:pt idx="138">
                  <c:v>40299.0</c:v>
                </c:pt>
                <c:pt idx="139">
                  <c:v>40330.0</c:v>
                </c:pt>
                <c:pt idx="140">
                  <c:v>40360.0</c:v>
                </c:pt>
                <c:pt idx="141">
                  <c:v>40391.0</c:v>
                </c:pt>
                <c:pt idx="142">
                  <c:v>40422.0</c:v>
                </c:pt>
                <c:pt idx="143">
                  <c:v>40452.0</c:v>
                </c:pt>
                <c:pt idx="144">
                  <c:v>40483.0</c:v>
                </c:pt>
                <c:pt idx="145">
                  <c:v>40513.0</c:v>
                </c:pt>
                <c:pt idx="146">
                  <c:v>40544.0</c:v>
                </c:pt>
                <c:pt idx="147">
                  <c:v>40575.0</c:v>
                </c:pt>
                <c:pt idx="148">
                  <c:v>40603.0</c:v>
                </c:pt>
                <c:pt idx="149">
                  <c:v>40634.0</c:v>
                </c:pt>
                <c:pt idx="150">
                  <c:v>40664.0</c:v>
                </c:pt>
                <c:pt idx="151">
                  <c:v>40695.0</c:v>
                </c:pt>
                <c:pt idx="152">
                  <c:v>40725.0</c:v>
                </c:pt>
                <c:pt idx="153">
                  <c:v>40756.0</c:v>
                </c:pt>
                <c:pt idx="154">
                  <c:v>40787.0</c:v>
                </c:pt>
                <c:pt idx="155">
                  <c:v>40817.0</c:v>
                </c:pt>
                <c:pt idx="156">
                  <c:v>40848.0</c:v>
                </c:pt>
              </c:numCache>
            </c:numRef>
          </c:cat>
          <c:val>
            <c:numRef>
              <c:f>BuildHistory!$Z$5:$Z$75</c:f>
            </c:numRef>
          </c:val>
        </c:ser>
        <c:dLbls>
          <c:showLegendKey val="0"/>
          <c:showVal val="0"/>
          <c:showCatName val="0"/>
          <c:showSerName val="0"/>
          <c:showPercent val="0"/>
          <c:showBubbleSize val="0"/>
        </c:dLbls>
        <c:axId val="2103130392"/>
        <c:axId val="2103129512"/>
      </c:areaChart>
      <c:dateAx>
        <c:axId val="2103130392"/>
        <c:scaling>
          <c:orientation val="minMax"/>
        </c:scaling>
        <c:delete val="0"/>
        <c:axPos val="b"/>
        <c:numFmt formatCode="[$-409]mm\-yy\ \ \ ;@" sourceLinked="0"/>
        <c:majorTickMark val="out"/>
        <c:minorTickMark val="in"/>
        <c:tickLblPos val="none"/>
        <c:spPr>
          <a:ln w="3175">
            <a:solidFill>
              <a:srgbClr val="000000"/>
            </a:solidFill>
            <a:prstDash val="solid"/>
          </a:ln>
        </c:spPr>
        <c:txPr>
          <a:bodyPr rot="-5400000" vert="horz"/>
          <a:lstStyle/>
          <a:p>
            <a:pPr>
              <a:defRPr sz="800" b="0" i="0" u="none" strike="noStrike" baseline="0">
                <a:solidFill>
                  <a:srgbClr val="333333"/>
                </a:solidFill>
                <a:latin typeface="Arial"/>
                <a:ea typeface="Arial"/>
                <a:cs typeface="Arial"/>
              </a:defRPr>
            </a:pPr>
            <a:endParaRPr lang="en-US"/>
          </a:p>
        </c:txPr>
        <c:crossAx val="2103129512"/>
        <c:crosses val="autoZero"/>
        <c:auto val="1"/>
        <c:lblOffset val="60"/>
        <c:baseTimeUnit val="months"/>
        <c:majorUnit val="144.0"/>
        <c:majorTimeUnit val="months"/>
        <c:minorUnit val="12.0"/>
        <c:minorTimeUnit val="months"/>
      </c:dateAx>
      <c:valAx>
        <c:axId val="2103129512"/>
        <c:scaling>
          <c:orientation val="minMax"/>
          <c:max val="6.0E7"/>
          <c:min val="0.0"/>
        </c:scaling>
        <c:delete val="0"/>
        <c:axPos val="r"/>
        <c:title>
          <c:tx>
            <c:rich>
              <a:bodyPr rot="0" vert="horz"/>
              <a:lstStyle/>
              <a:p>
                <a:pPr algn="l">
                  <a:defRPr sz="1100" b="0" i="0" u="none" strike="noStrike" baseline="0">
                    <a:solidFill>
                      <a:srgbClr val="000000"/>
                    </a:solidFill>
                    <a:latin typeface="Calibri"/>
                    <a:ea typeface="Calibri"/>
                    <a:cs typeface="Calibri"/>
                  </a:defRPr>
                </a:pPr>
                <a:r>
                  <a:rPr lang="en-US" sz="900" b="0" i="0" u="none" strike="noStrike" baseline="0">
                    <a:solidFill>
                      <a:srgbClr val="000000"/>
                    </a:solidFill>
                    <a:latin typeface="Verdana"/>
                  </a:rPr>
                  <a:t>Millions </a:t>
                </a:r>
              </a:p>
              <a:p>
                <a:pPr algn="l">
                  <a:defRPr sz="1100" b="0" i="0" u="none" strike="noStrike" baseline="0">
                    <a:solidFill>
                      <a:srgbClr val="000000"/>
                    </a:solidFill>
                    <a:latin typeface="Calibri"/>
                    <a:ea typeface="Calibri"/>
                    <a:cs typeface="Calibri"/>
                  </a:defRPr>
                </a:pPr>
                <a:r>
                  <a:rPr lang="en-US" sz="900" b="0" i="0" u="none" strike="noStrike" baseline="0">
                    <a:solidFill>
                      <a:srgbClr val="000000"/>
                    </a:solidFill>
                    <a:latin typeface="Verdana"/>
                  </a:rPr>
                  <a:t>of rs-ids</a:t>
                </a:r>
              </a:p>
            </c:rich>
          </c:tx>
          <c:layout>
            <c:manualLayout>
              <c:xMode val="edge"/>
              <c:yMode val="edge"/>
              <c:x val="0.842274678111588"/>
              <c:y val="0.0440825544169514"/>
            </c:manualLayout>
          </c:layout>
          <c:overlay val="0"/>
          <c:spPr>
            <a:noFill/>
            <a:ln w="3175">
              <a:noFill/>
              <a:prstDash val="solid"/>
            </a:ln>
            <a:effectLst/>
            <a:scene3d>
              <a:camera prst="orthographicFront"/>
              <a:lightRig rig="threePt" dir="t"/>
            </a:scene3d>
            <a:sp3d>
              <a:bevelT/>
            </a:sp3d>
          </c:spPr>
        </c:title>
        <c:numFmt formatCode="#,," sourceLinked="0"/>
        <c:majorTickMark val="out"/>
        <c:minorTickMark val="in"/>
        <c:tickLblPos val="nextTo"/>
        <c:spPr>
          <a:ln w="3175">
            <a:solidFill>
              <a:srgbClr val="000000"/>
            </a:solidFill>
            <a:prstDash val="solid"/>
          </a:ln>
        </c:spPr>
        <c:txPr>
          <a:bodyPr rot="0" vert="horz"/>
          <a:lstStyle/>
          <a:p>
            <a:pPr>
              <a:defRPr sz="900" b="0" i="0" u="none" strike="noStrike" baseline="0">
                <a:solidFill>
                  <a:srgbClr val="000000"/>
                </a:solidFill>
                <a:latin typeface="Arial" pitchFamily="34" charset="0"/>
                <a:ea typeface="Verdana"/>
                <a:cs typeface="Arial" pitchFamily="34" charset="0"/>
              </a:defRPr>
            </a:pPr>
            <a:endParaRPr lang="en-US"/>
          </a:p>
        </c:txPr>
        <c:crossAx val="2103130392"/>
        <c:crosses val="max"/>
        <c:crossBetween val="midCat"/>
        <c:majorUnit val="1.0E7"/>
        <c:minorUnit val="5.0E6"/>
      </c:valAx>
      <c:spPr>
        <a:noFill/>
        <a:ln w="25400">
          <a:noFill/>
        </a:ln>
      </c:spPr>
    </c:plotArea>
    <c:legend>
      <c:legendPos val="r"/>
      <c:layout>
        <c:manualLayout>
          <c:xMode val="edge"/>
          <c:yMode val="edge"/>
          <c:x val="0.827968526466381"/>
          <c:y val="0.629215617880451"/>
          <c:w val="0.167381974248927"/>
          <c:h val="0.162631948015214"/>
        </c:manualLayout>
      </c:layout>
      <c:overlay val="0"/>
      <c:spPr>
        <a:noFill/>
        <a:ln w="25400">
          <a:noFill/>
        </a:ln>
      </c:spPr>
      <c:txPr>
        <a:bodyPr/>
        <a:lstStyle/>
        <a:p>
          <a:pPr>
            <a:defRPr sz="825" b="0" i="0" u="none" strike="noStrike" baseline="0">
              <a:solidFill>
                <a:srgbClr val="000000"/>
              </a:solidFill>
              <a:latin typeface="Verdana"/>
              <a:ea typeface="Verdana"/>
              <a:cs typeface="Verdana"/>
            </a:defRPr>
          </a:pPr>
          <a:endParaRPr lang="en-US"/>
        </a:p>
      </c:txPr>
    </c:legend>
    <c:plotVisOnly val="1"/>
    <c:dispBlanksAs val="zero"/>
    <c:showDLblsOverMax val="0"/>
  </c:chart>
  <c:spPr>
    <a:solidFill>
      <a:srgbClr val="FFFFFF"/>
    </a:solidFill>
    <a:ln w="9525">
      <a:noFill/>
    </a:ln>
  </c:spPr>
  <c:txPr>
    <a:bodyPr/>
    <a:lstStyle/>
    <a:p>
      <a:pPr>
        <a:defRPr sz="800" b="0" i="0" u="none" strike="noStrike" baseline="0">
          <a:solidFill>
            <a:srgbClr val="000000"/>
          </a:solidFill>
          <a:latin typeface="Arial"/>
          <a:ea typeface="Arial"/>
          <a:cs typeface="Arial"/>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418586651133912"/>
          <c:y val="0.0470220155484907"/>
          <c:w val="0.741403134309555"/>
          <c:h val="0.912227101640719"/>
        </c:manualLayout>
      </c:layout>
      <c:areaChart>
        <c:grouping val="stacked"/>
        <c:varyColors val="0"/>
        <c:ser>
          <c:idx val="0"/>
          <c:order val="0"/>
          <c:tx>
            <c:v>TSC</c:v>
          </c:tx>
          <c:spPr>
            <a:solidFill>
              <a:schemeClr val="accent1">
                <a:lumMod val="60000"/>
                <a:lumOff val="40000"/>
              </a:schemeClr>
            </a:solidFill>
            <a:ln w="3175">
              <a:noFill/>
              <a:prstDash val="solid"/>
            </a:ln>
          </c:spPr>
          <c:cat>
            <c:numRef>
              <c:f>BuildHistory!$A$4:$A$160</c:f>
              <c:numCache>
                <c:formatCode>mmm\-yy</c:formatCode>
                <c:ptCount val="157"/>
                <c:pt idx="0">
                  <c:v>36069.0</c:v>
                </c:pt>
                <c:pt idx="1">
                  <c:v>36100.0</c:v>
                </c:pt>
                <c:pt idx="2">
                  <c:v>36130.0</c:v>
                </c:pt>
                <c:pt idx="3">
                  <c:v>36161.0</c:v>
                </c:pt>
                <c:pt idx="4">
                  <c:v>36192.0</c:v>
                </c:pt>
                <c:pt idx="5">
                  <c:v>36220.0</c:v>
                </c:pt>
                <c:pt idx="6">
                  <c:v>36251.0</c:v>
                </c:pt>
                <c:pt idx="7">
                  <c:v>36281.0</c:v>
                </c:pt>
                <c:pt idx="8">
                  <c:v>36312.0</c:v>
                </c:pt>
                <c:pt idx="9">
                  <c:v>36342.0</c:v>
                </c:pt>
                <c:pt idx="10">
                  <c:v>36373.0</c:v>
                </c:pt>
                <c:pt idx="11">
                  <c:v>36404.0</c:v>
                </c:pt>
                <c:pt idx="12">
                  <c:v>36434.0</c:v>
                </c:pt>
                <c:pt idx="13">
                  <c:v>36465.0</c:v>
                </c:pt>
                <c:pt idx="14">
                  <c:v>36495.0</c:v>
                </c:pt>
                <c:pt idx="15">
                  <c:v>36526.0</c:v>
                </c:pt>
                <c:pt idx="16">
                  <c:v>36557.0</c:v>
                </c:pt>
                <c:pt idx="17">
                  <c:v>36586.0</c:v>
                </c:pt>
                <c:pt idx="18">
                  <c:v>36617.0</c:v>
                </c:pt>
                <c:pt idx="19">
                  <c:v>36647.0</c:v>
                </c:pt>
                <c:pt idx="20">
                  <c:v>36678.0</c:v>
                </c:pt>
                <c:pt idx="21">
                  <c:v>36708.0</c:v>
                </c:pt>
                <c:pt idx="22">
                  <c:v>36739.0</c:v>
                </c:pt>
                <c:pt idx="23">
                  <c:v>36770.0</c:v>
                </c:pt>
                <c:pt idx="24">
                  <c:v>36800.0</c:v>
                </c:pt>
                <c:pt idx="25">
                  <c:v>36831.0</c:v>
                </c:pt>
                <c:pt idx="26">
                  <c:v>36861.0</c:v>
                </c:pt>
                <c:pt idx="27">
                  <c:v>36892.0</c:v>
                </c:pt>
                <c:pt idx="28">
                  <c:v>36923.0</c:v>
                </c:pt>
                <c:pt idx="29">
                  <c:v>36951.0</c:v>
                </c:pt>
                <c:pt idx="30">
                  <c:v>36982.0</c:v>
                </c:pt>
                <c:pt idx="31">
                  <c:v>37012.0</c:v>
                </c:pt>
                <c:pt idx="32">
                  <c:v>37043.0</c:v>
                </c:pt>
                <c:pt idx="33">
                  <c:v>37073.0</c:v>
                </c:pt>
                <c:pt idx="34">
                  <c:v>37104.0</c:v>
                </c:pt>
                <c:pt idx="35">
                  <c:v>37135.0</c:v>
                </c:pt>
                <c:pt idx="36">
                  <c:v>37165.0</c:v>
                </c:pt>
                <c:pt idx="37">
                  <c:v>37196.0</c:v>
                </c:pt>
                <c:pt idx="38">
                  <c:v>37226.0</c:v>
                </c:pt>
                <c:pt idx="39">
                  <c:v>37257.0</c:v>
                </c:pt>
                <c:pt idx="40">
                  <c:v>37288.0</c:v>
                </c:pt>
                <c:pt idx="41">
                  <c:v>37316.0</c:v>
                </c:pt>
                <c:pt idx="42">
                  <c:v>37347.0</c:v>
                </c:pt>
                <c:pt idx="43">
                  <c:v>37377.0</c:v>
                </c:pt>
                <c:pt idx="44">
                  <c:v>37408.0</c:v>
                </c:pt>
                <c:pt idx="45">
                  <c:v>37438.0</c:v>
                </c:pt>
                <c:pt idx="46">
                  <c:v>37469.0</c:v>
                </c:pt>
                <c:pt idx="47">
                  <c:v>37500.0</c:v>
                </c:pt>
                <c:pt idx="48">
                  <c:v>37530.0</c:v>
                </c:pt>
                <c:pt idx="49">
                  <c:v>37561.0</c:v>
                </c:pt>
                <c:pt idx="50">
                  <c:v>37591.0</c:v>
                </c:pt>
                <c:pt idx="51">
                  <c:v>37622.0</c:v>
                </c:pt>
                <c:pt idx="52">
                  <c:v>37653.0</c:v>
                </c:pt>
                <c:pt idx="53">
                  <c:v>37681.0</c:v>
                </c:pt>
                <c:pt idx="54">
                  <c:v>37712.0</c:v>
                </c:pt>
                <c:pt idx="55">
                  <c:v>37742.0</c:v>
                </c:pt>
                <c:pt idx="56">
                  <c:v>37773.0</c:v>
                </c:pt>
                <c:pt idx="57">
                  <c:v>37803.0</c:v>
                </c:pt>
                <c:pt idx="58">
                  <c:v>37834.0</c:v>
                </c:pt>
                <c:pt idx="59">
                  <c:v>37865.0</c:v>
                </c:pt>
                <c:pt idx="60">
                  <c:v>37895.0</c:v>
                </c:pt>
                <c:pt idx="61">
                  <c:v>37926.0</c:v>
                </c:pt>
                <c:pt idx="62">
                  <c:v>37956.0</c:v>
                </c:pt>
                <c:pt idx="63">
                  <c:v>37987.0</c:v>
                </c:pt>
                <c:pt idx="64">
                  <c:v>38018.0</c:v>
                </c:pt>
                <c:pt idx="65">
                  <c:v>38047.0</c:v>
                </c:pt>
                <c:pt idx="66">
                  <c:v>38078.0</c:v>
                </c:pt>
                <c:pt idx="67">
                  <c:v>38108.0</c:v>
                </c:pt>
                <c:pt idx="68">
                  <c:v>38139.0</c:v>
                </c:pt>
                <c:pt idx="69">
                  <c:v>38169.0</c:v>
                </c:pt>
                <c:pt idx="70">
                  <c:v>38200.0</c:v>
                </c:pt>
                <c:pt idx="71">
                  <c:v>38231.0</c:v>
                </c:pt>
                <c:pt idx="72">
                  <c:v>38261.0</c:v>
                </c:pt>
                <c:pt idx="73">
                  <c:v>38292.0</c:v>
                </c:pt>
                <c:pt idx="74">
                  <c:v>38322.0</c:v>
                </c:pt>
                <c:pt idx="75">
                  <c:v>38353.0</c:v>
                </c:pt>
                <c:pt idx="76">
                  <c:v>38384.0</c:v>
                </c:pt>
                <c:pt idx="77">
                  <c:v>38412.0</c:v>
                </c:pt>
                <c:pt idx="78">
                  <c:v>38443.0</c:v>
                </c:pt>
                <c:pt idx="79">
                  <c:v>38473.0</c:v>
                </c:pt>
                <c:pt idx="80">
                  <c:v>38534.0</c:v>
                </c:pt>
                <c:pt idx="81">
                  <c:v>38565.0</c:v>
                </c:pt>
                <c:pt idx="82">
                  <c:v>38596.0</c:v>
                </c:pt>
                <c:pt idx="83">
                  <c:v>38626.0</c:v>
                </c:pt>
                <c:pt idx="84">
                  <c:v>38657.0</c:v>
                </c:pt>
                <c:pt idx="85">
                  <c:v>38687.0</c:v>
                </c:pt>
                <c:pt idx="86">
                  <c:v>38718.0</c:v>
                </c:pt>
                <c:pt idx="87">
                  <c:v>38749.0</c:v>
                </c:pt>
                <c:pt idx="88">
                  <c:v>38777.0</c:v>
                </c:pt>
                <c:pt idx="89">
                  <c:v>38808.0</c:v>
                </c:pt>
                <c:pt idx="90">
                  <c:v>38838.0</c:v>
                </c:pt>
                <c:pt idx="91">
                  <c:v>38869.0</c:v>
                </c:pt>
                <c:pt idx="92">
                  <c:v>38899.0</c:v>
                </c:pt>
                <c:pt idx="93">
                  <c:v>38930.0</c:v>
                </c:pt>
                <c:pt idx="94">
                  <c:v>38961.0</c:v>
                </c:pt>
                <c:pt idx="95">
                  <c:v>38991.0</c:v>
                </c:pt>
                <c:pt idx="96">
                  <c:v>39022.0</c:v>
                </c:pt>
                <c:pt idx="97">
                  <c:v>39052.0</c:v>
                </c:pt>
                <c:pt idx="98">
                  <c:v>39083.0</c:v>
                </c:pt>
                <c:pt idx="99">
                  <c:v>39114.0</c:v>
                </c:pt>
                <c:pt idx="100">
                  <c:v>39142.0</c:v>
                </c:pt>
                <c:pt idx="101">
                  <c:v>39173.0</c:v>
                </c:pt>
                <c:pt idx="102">
                  <c:v>39203.0</c:v>
                </c:pt>
                <c:pt idx="103">
                  <c:v>39234.0</c:v>
                </c:pt>
                <c:pt idx="104">
                  <c:v>39264.0</c:v>
                </c:pt>
                <c:pt idx="105">
                  <c:v>39295.0</c:v>
                </c:pt>
                <c:pt idx="106">
                  <c:v>39326.0</c:v>
                </c:pt>
                <c:pt idx="107">
                  <c:v>39356.0</c:v>
                </c:pt>
                <c:pt idx="108">
                  <c:v>39387.0</c:v>
                </c:pt>
                <c:pt idx="109">
                  <c:v>39417.0</c:v>
                </c:pt>
                <c:pt idx="110">
                  <c:v>39448.0</c:v>
                </c:pt>
                <c:pt idx="111">
                  <c:v>39479.0</c:v>
                </c:pt>
                <c:pt idx="112">
                  <c:v>39508.0</c:v>
                </c:pt>
                <c:pt idx="113">
                  <c:v>39539.0</c:v>
                </c:pt>
                <c:pt idx="114">
                  <c:v>39569.0</c:v>
                </c:pt>
                <c:pt idx="115">
                  <c:v>39600.0</c:v>
                </c:pt>
                <c:pt idx="116">
                  <c:v>39630.0</c:v>
                </c:pt>
                <c:pt idx="117">
                  <c:v>39661.0</c:v>
                </c:pt>
                <c:pt idx="118">
                  <c:v>39692.0</c:v>
                </c:pt>
                <c:pt idx="119">
                  <c:v>39722.0</c:v>
                </c:pt>
                <c:pt idx="120">
                  <c:v>39753.0</c:v>
                </c:pt>
                <c:pt idx="121">
                  <c:v>39783.0</c:v>
                </c:pt>
                <c:pt idx="122">
                  <c:v>39814.0</c:v>
                </c:pt>
                <c:pt idx="123">
                  <c:v>39845.0</c:v>
                </c:pt>
                <c:pt idx="124">
                  <c:v>39873.0</c:v>
                </c:pt>
                <c:pt idx="125">
                  <c:v>39904.0</c:v>
                </c:pt>
                <c:pt idx="126">
                  <c:v>39934.0</c:v>
                </c:pt>
                <c:pt idx="127">
                  <c:v>39965.0</c:v>
                </c:pt>
                <c:pt idx="128">
                  <c:v>39995.0</c:v>
                </c:pt>
                <c:pt idx="129">
                  <c:v>40026.0</c:v>
                </c:pt>
                <c:pt idx="130">
                  <c:v>40057.0</c:v>
                </c:pt>
                <c:pt idx="131">
                  <c:v>40087.0</c:v>
                </c:pt>
                <c:pt idx="132">
                  <c:v>40118.0</c:v>
                </c:pt>
                <c:pt idx="133">
                  <c:v>40148.0</c:v>
                </c:pt>
                <c:pt idx="134">
                  <c:v>40179.0</c:v>
                </c:pt>
                <c:pt idx="135">
                  <c:v>40210.0</c:v>
                </c:pt>
                <c:pt idx="136">
                  <c:v>40238.0</c:v>
                </c:pt>
                <c:pt idx="137">
                  <c:v>40269.0</c:v>
                </c:pt>
                <c:pt idx="138">
                  <c:v>40299.0</c:v>
                </c:pt>
                <c:pt idx="139">
                  <c:v>40330.0</c:v>
                </c:pt>
                <c:pt idx="140">
                  <c:v>40360.0</c:v>
                </c:pt>
                <c:pt idx="141">
                  <c:v>40391.0</c:v>
                </c:pt>
                <c:pt idx="142">
                  <c:v>40422.0</c:v>
                </c:pt>
                <c:pt idx="143">
                  <c:v>40452.0</c:v>
                </c:pt>
                <c:pt idx="144">
                  <c:v>40483.0</c:v>
                </c:pt>
                <c:pt idx="145">
                  <c:v>40513.0</c:v>
                </c:pt>
                <c:pt idx="146">
                  <c:v>40544.0</c:v>
                </c:pt>
                <c:pt idx="147">
                  <c:v>40575.0</c:v>
                </c:pt>
                <c:pt idx="148">
                  <c:v>40603.0</c:v>
                </c:pt>
                <c:pt idx="149">
                  <c:v>40634.0</c:v>
                </c:pt>
                <c:pt idx="150">
                  <c:v>40664.0</c:v>
                </c:pt>
                <c:pt idx="151">
                  <c:v>40695.0</c:v>
                </c:pt>
                <c:pt idx="152">
                  <c:v>40725.0</c:v>
                </c:pt>
                <c:pt idx="153">
                  <c:v>40756.0</c:v>
                </c:pt>
                <c:pt idx="154">
                  <c:v>40787.0</c:v>
                </c:pt>
                <c:pt idx="155">
                  <c:v>40817.0</c:v>
                </c:pt>
                <c:pt idx="156">
                  <c:v>40848.0</c:v>
                </c:pt>
              </c:numCache>
            </c:numRef>
          </c:cat>
          <c:val>
            <c:numRef>
              <c:f>BuildHistory!$AA$4:$AA$160</c:f>
              <c:numCache>
                <c:formatCode>#,##0_);[Red]\(#,##0\)</c:formatCode>
                <c:ptCount val="157"/>
                <c:pt idx="0" formatCode="General">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243238.0</c:v>
                </c:pt>
                <c:pt idx="24">
                  <c:v>550687.0</c:v>
                </c:pt>
                <c:pt idx="25">
                  <c:v>550687.0</c:v>
                </c:pt>
                <c:pt idx="26">
                  <c:v>550687.0</c:v>
                </c:pt>
                <c:pt idx="27">
                  <c:v>854453.0</c:v>
                </c:pt>
                <c:pt idx="28">
                  <c:v>854453.0</c:v>
                </c:pt>
                <c:pt idx="29">
                  <c:v>854453.0</c:v>
                </c:pt>
                <c:pt idx="30">
                  <c:v>854453.0</c:v>
                </c:pt>
                <c:pt idx="31">
                  <c:v>854453.0</c:v>
                </c:pt>
                <c:pt idx="32">
                  <c:v>1.034034E6</c:v>
                </c:pt>
                <c:pt idx="33">
                  <c:v>1.034034E6</c:v>
                </c:pt>
                <c:pt idx="34">
                  <c:v>1.034034E6</c:v>
                </c:pt>
                <c:pt idx="35">
                  <c:v>1.169398E6</c:v>
                </c:pt>
                <c:pt idx="36">
                  <c:v>1.21935E6</c:v>
                </c:pt>
                <c:pt idx="37">
                  <c:v>1.279099E6</c:v>
                </c:pt>
                <c:pt idx="38">
                  <c:v>1.279099E6</c:v>
                </c:pt>
                <c:pt idx="39">
                  <c:v>1.279099E6</c:v>
                </c:pt>
                <c:pt idx="40">
                  <c:v>1.279099E6</c:v>
                </c:pt>
                <c:pt idx="41">
                  <c:v>1.279099E6</c:v>
                </c:pt>
                <c:pt idx="42">
                  <c:v>1.279099E6</c:v>
                </c:pt>
                <c:pt idx="43">
                  <c:v>1.279099E6</c:v>
                </c:pt>
                <c:pt idx="44">
                  <c:v>1.279099E6</c:v>
                </c:pt>
                <c:pt idx="45">
                  <c:v>1.279099E6</c:v>
                </c:pt>
                <c:pt idx="46">
                  <c:v>1.279099E6</c:v>
                </c:pt>
                <c:pt idx="47">
                  <c:v>1.793201E6</c:v>
                </c:pt>
                <c:pt idx="48">
                  <c:v>1.793201E6</c:v>
                </c:pt>
                <c:pt idx="49">
                  <c:v>1.793201E6</c:v>
                </c:pt>
                <c:pt idx="50">
                  <c:v>1.793201E6</c:v>
                </c:pt>
                <c:pt idx="51">
                  <c:v>1.793201E6</c:v>
                </c:pt>
                <c:pt idx="52">
                  <c:v>1.793201E6</c:v>
                </c:pt>
                <c:pt idx="53">
                  <c:v>1.793201E6</c:v>
                </c:pt>
                <c:pt idx="54">
                  <c:v>1.793201E6</c:v>
                </c:pt>
                <c:pt idx="55">
                  <c:v>1.793201E6</c:v>
                </c:pt>
                <c:pt idx="56">
                  <c:v>1.793201E6</c:v>
                </c:pt>
                <c:pt idx="57">
                  <c:v>1.793201E6</c:v>
                </c:pt>
                <c:pt idx="58">
                  <c:v>1.793201E6</c:v>
                </c:pt>
                <c:pt idx="59">
                  <c:v>1.793201E6</c:v>
                </c:pt>
                <c:pt idx="60">
                  <c:v>1.793201E6</c:v>
                </c:pt>
                <c:pt idx="61">
                  <c:v>1.793201E6</c:v>
                </c:pt>
                <c:pt idx="62">
                  <c:v>1.793201E6</c:v>
                </c:pt>
                <c:pt idx="63">
                  <c:v>1.793201E6</c:v>
                </c:pt>
                <c:pt idx="64">
                  <c:v>1.793201E6</c:v>
                </c:pt>
                <c:pt idx="65">
                  <c:v>1.793201E6</c:v>
                </c:pt>
                <c:pt idx="66">
                  <c:v>1.793201E6</c:v>
                </c:pt>
                <c:pt idx="67">
                  <c:v>1.793201E6</c:v>
                </c:pt>
                <c:pt idx="68">
                  <c:v>1.793201E6</c:v>
                </c:pt>
                <c:pt idx="69">
                  <c:v>1.793201E6</c:v>
                </c:pt>
                <c:pt idx="70">
                  <c:v>1.793201E6</c:v>
                </c:pt>
                <c:pt idx="71">
                  <c:v>1.793201E6</c:v>
                </c:pt>
                <c:pt idx="72">
                  <c:v>1.793201E6</c:v>
                </c:pt>
                <c:pt idx="73">
                  <c:v>1.793201E6</c:v>
                </c:pt>
                <c:pt idx="74">
                  <c:v>1.793201E6</c:v>
                </c:pt>
                <c:pt idx="75">
                  <c:v>1.793201E6</c:v>
                </c:pt>
                <c:pt idx="76">
                  <c:v>1.793201E6</c:v>
                </c:pt>
                <c:pt idx="77">
                  <c:v>1.793201E6</c:v>
                </c:pt>
                <c:pt idx="78">
                  <c:v>1.793201E6</c:v>
                </c:pt>
                <c:pt idx="79">
                  <c:v>1.793201E6</c:v>
                </c:pt>
                <c:pt idx="80">
                  <c:v>1.793201E6</c:v>
                </c:pt>
                <c:pt idx="81">
                  <c:v>1.793201E6</c:v>
                </c:pt>
                <c:pt idx="82">
                  <c:v>1.793201E6</c:v>
                </c:pt>
                <c:pt idx="83">
                  <c:v>1.793201E6</c:v>
                </c:pt>
                <c:pt idx="84">
                  <c:v>1.793201E6</c:v>
                </c:pt>
                <c:pt idx="85">
                  <c:v>1.793201E6</c:v>
                </c:pt>
                <c:pt idx="86">
                  <c:v>1.793201E6</c:v>
                </c:pt>
                <c:pt idx="87">
                  <c:v>1.793201E6</c:v>
                </c:pt>
                <c:pt idx="88">
                  <c:v>1.793201E6</c:v>
                </c:pt>
                <c:pt idx="89">
                  <c:v>1.793201E6</c:v>
                </c:pt>
                <c:pt idx="90">
                  <c:v>1.793201E6</c:v>
                </c:pt>
                <c:pt idx="91">
                  <c:v>1.793201E6</c:v>
                </c:pt>
                <c:pt idx="92">
                  <c:v>1.793201E6</c:v>
                </c:pt>
                <c:pt idx="93">
                  <c:v>1.793201E6</c:v>
                </c:pt>
                <c:pt idx="94">
                  <c:v>1.793201E6</c:v>
                </c:pt>
                <c:pt idx="95">
                  <c:v>1.793201E6</c:v>
                </c:pt>
                <c:pt idx="96">
                  <c:v>1.793201E6</c:v>
                </c:pt>
                <c:pt idx="97">
                  <c:v>1.793201E6</c:v>
                </c:pt>
                <c:pt idx="98">
                  <c:v>1.793201E6</c:v>
                </c:pt>
                <c:pt idx="99">
                  <c:v>1.793201E6</c:v>
                </c:pt>
                <c:pt idx="100">
                  <c:v>1.793201E6</c:v>
                </c:pt>
                <c:pt idx="101">
                  <c:v>1.793201E6</c:v>
                </c:pt>
                <c:pt idx="102">
                  <c:v>1.793201E6</c:v>
                </c:pt>
                <c:pt idx="103">
                  <c:v>1.793201E6</c:v>
                </c:pt>
                <c:pt idx="104">
                  <c:v>1.793201E6</c:v>
                </c:pt>
                <c:pt idx="105">
                  <c:v>1.793201E6</c:v>
                </c:pt>
                <c:pt idx="106">
                  <c:v>1.793201E6</c:v>
                </c:pt>
                <c:pt idx="107">
                  <c:v>1.793201E6</c:v>
                </c:pt>
                <c:pt idx="108">
                  <c:v>1.793201E6</c:v>
                </c:pt>
                <c:pt idx="109">
                  <c:v>1.793201E6</c:v>
                </c:pt>
                <c:pt idx="110">
                  <c:v>1.793201E6</c:v>
                </c:pt>
                <c:pt idx="111">
                  <c:v>1.793201E6</c:v>
                </c:pt>
                <c:pt idx="112">
                  <c:v>1.793201E6</c:v>
                </c:pt>
                <c:pt idx="113">
                  <c:v>1.793201E6</c:v>
                </c:pt>
                <c:pt idx="114">
                  <c:v>1.793201E6</c:v>
                </c:pt>
                <c:pt idx="115">
                  <c:v>1.793201E6</c:v>
                </c:pt>
                <c:pt idx="116">
                  <c:v>1.793201E6</c:v>
                </c:pt>
                <c:pt idx="117">
                  <c:v>1.793201E6</c:v>
                </c:pt>
                <c:pt idx="118">
                  <c:v>1.793201E6</c:v>
                </c:pt>
                <c:pt idx="119">
                  <c:v>1.793201E6</c:v>
                </c:pt>
                <c:pt idx="120">
                  <c:v>1.793201E6</c:v>
                </c:pt>
                <c:pt idx="121">
                  <c:v>1.793201E6</c:v>
                </c:pt>
                <c:pt idx="122">
                  <c:v>1.793201E6</c:v>
                </c:pt>
                <c:pt idx="123">
                  <c:v>1.793201E6</c:v>
                </c:pt>
                <c:pt idx="124">
                  <c:v>1.793201E6</c:v>
                </c:pt>
                <c:pt idx="125">
                  <c:v>1.793201E6</c:v>
                </c:pt>
                <c:pt idx="126">
                  <c:v>1.793201E6</c:v>
                </c:pt>
                <c:pt idx="127">
                  <c:v>1.793201E6</c:v>
                </c:pt>
                <c:pt idx="128">
                  <c:v>1.793201E6</c:v>
                </c:pt>
                <c:pt idx="129">
                  <c:v>1.793201E6</c:v>
                </c:pt>
                <c:pt idx="130">
                  <c:v>1.793201E6</c:v>
                </c:pt>
                <c:pt idx="131">
                  <c:v>1.793201E6</c:v>
                </c:pt>
                <c:pt idx="132">
                  <c:v>1.793201E6</c:v>
                </c:pt>
                <c:pt idx="133">
                  <c:v>1.793201E6</c:v>
                </c:pt>
                <c:pt idx="134">
                  <c:v>1.793201E6</c:v>
                </c:pt>
                <c:pt idx="135">
                  <c:v>1.793201E6</c:v>
                </c:pt>
                <c:pt idx="136">
                  <c:v>1.793201E6</c:v>
                </c:pt>
                <c:pt idx="137">
                  <c:v>1.793201E6</c:v>
                </c:pt>
                <c:pt idx="138">
                  <c:v>1.793201E6</c:v>
                </c:pt>
                <c:pt idx="139">
                  <c:v>1.793201E6</c:v>
                </c:pt>
                <c:pt idx="140">
                  <c:v>1.793201E6</c:v>
                </c:pt>
                <c:pt idx="141" formatCode="General">
                  <c:v>1.793201E6</c:v>
                </c:pt>
                <c:pt idx="142" formatCode="General">
                  <c:v>1.793201E6</c:v>
                </c:pt>
                <c:pt idx="143" formatCode="General">
                  <c:v>1.793201E6</c:v>
                </c:pt>
                <c:pt idx="144" formatCode="General">
                  <c:v>1.793201E6</c:v>
                </c:pt>
                <c:pt idx="145" formatCode="General">
                  <c:v>1.793201E6</c:v>
                </c:pt>
                <c:pt idx="146" formatCode="General">
                  <c:v>1.793201E6</c:v>
                </c:pt>
                <c:pt idx="147" formatCode="General">
                  <c:v>1.793201E6</c:v>
                </c:pt>
                <c:pt idx="148" formatCode="General">
                  <c:v>1.793201E6</c:v>
                </c:pt>
                <c:pt idx="149" formatCode="General">
                  <c:v>1.793201E6</c:v>
                </c:pt>
                <c:pt idx="150" formatCode="General">
                  <c:v>1.793201E6</c:v>
                </c:pt>
                <c:pt idx="151" formatCode="General">
                  <c:v>1.793201E6</c:v>
                </c:pt>
                <c:pt idx="152" formatCode="General">
                  <c:v>1.793201E6</c:v>
                </c:pt>
                <c:pt idx="153" formatCode="General">
                  <c:v>1.793201E6</c:v>
                </c:pt>
                <c:pt idx="154" formatCode="General">
                  <c:v>1.793201E6</c:v>
                </c:pt>
                <c:pt idx="155" formatCode="General">
                  <c:v>1.793201E6</c:v>
                </c:pt>
                <c:pt idx="156" formatCode="General">
                  <c:v>1.793201E6</c:v>
                </c:pt>
              </c:numCache>
            </c:numRef>
          </c:val>
        </c:ser>
        <c:ser>
          <c:idx val="1"/>
          <c:order val="1"/>
          <c:tx>
            <c:v>HapMap</c:v>
          </c:tx>
          <c:spPr>
            <a:solidFill>
              <a:schemeClr val="accent2">
                <a:lumMod val="40000"/>
                <a:lumOff val="60000"/>
              </a:schemeClr>
            </a:solidFill>
            <a:ln w="3175">
              <a:noFill/>
              <a:prstDash val="solid"/>
            </a:ln>
          </c:spPr>
          <c:cat>
            <c:numRef>
              <c:f>BuildHistory!$A$4:$A$160</c:f>
              <c:numCache>
                <c:formatCode>mmm\-yy</c:formatCode>
                <c:ptCount val="157"/>
                <c:pt idx="0">
                  <c:v>36069.0</c:v>
                </c:pt>
                <c:pt idx="1">
                  <c:v>36100.0</c:v>
                </c:pt>
                <c:pt idx="2">
                  <c:v>36130.0</c:v>
                </c:pt>
                <c:pt idx="3">
                  <c:v>36161.0</c:v>
                </c:pt>
                <c:pt idx="4">
                  <c:v>36192.0</c:v>
                </c:pt>
                <c:pt idx="5">
                  <c:v>36220.0</c:v>
                </c:pt>
                <c:pt idx="6">
                  <c:v>36251.0</c:v>
                </c:pt>
                <c:pt idx="7">
                  <c:v>36281.0</c:v>
                </c:pt>
                <c:pt idx="8">
                  <c:v>36312.0</c:v>
                </c:pt>
                <c:pt idx="9">
                  <c:v>36342.0</c:v>
                </c:pt>
                <c:pt idx="10">
                  <c:v>36373.0</c:v>
                </c:pt>
                <c:pt idx="11">
                  <c:v>36404.0</c:v>
                </c:pt>
                <c:pt idx="12">
                  <c:v>36434.0</c:v>
                </c:pt>
                <c:pt idx="13">
                  <c:v>36465.0</c:v>
                </c:pt>
                <c:pt idx="14">
                  <c:v>36495.0</c:v>
                </c:pt>
                <c:pt idx="15">
                  <c:v>36526.0</c:v>
                </c:pt>
                <c:pt idx="16">
                  <c:v>36557.0</c:v>
                </c:pt>
                <c:pt idx="17">
                  <c:v>36586.0</c:v>
                </c:pt>
                <c:pt idx="18">
                  <c:v>36617.0</c:v>
                </c:pt>
                <c:pt idx="19">
                  <c:v>36647.0</c:v>
                </c:pt>
                <c:pt idx="20">
                  <c:v>36678.0</c:v>
                </c:pt>
                <c:pt idx="21">
                  <c:v>36708.0</c:v>
                </c:pt>
                <c:pt idx="22">
                  <c:v>36739.0</c:v>
                </c:pt>
                <c:pt idx="23">
                  <c:v>36770.0</c:v>
                </c:pt>
                <c:pt idx="24">
                  <c:v>36800.0</c:v>
                </c:pt>
                <c:pt idx="25">
                  <c:v>36831.0</c:v>
                </c:pt>
                <c:pt idx="26">
                  <c:v>36861.0</c:v>
                </c:pt>
                <c:pt idx="27">
                  <c:v>36892.0</c:v>
                </c:pt>
                <c:pt idx="28">
                  <c:v>36923.0</c:v>
                </c:pt>
                <c:pt idx="29">
                  <c:v>36951.0</c:v>
                </c:pt>
                <c:pt idx="30">
                  <c:v>36982.0</c:v>
                </c:pt>
                <c:pt idx="31">
                  <c:v>37012.0</c:v>
                </c:pt>
                <c:pt idx="32">
                  <c:v>37043.0</c:v>
                </c:pt>
                <c:pt idx="33">
                  <c:v>37073.0</c:v>
                </c:pt>
                <c:pt idx="34">
                  <c:v>37104.0</c:v>
                </c:pt>
                <c:pt idx="35">
                  <c:v>37135.0</c:v>
                </c:pt>
                <c:pt idx="36">
                  <c:v>37165.0</c:v>
                </c:pt>
                <c:pt idx="37">
                  <c:v>37196.0</c:v>
                </c:pt>
                <c:pt idx="38">
                  <c:v>37226.0</c:v>
                </c:pt>
                <c:pt idx="39">
                  <c:v>37257.0</c:v>
                </c:pt>
                <c:pt idx="40">
                  <c:v>37288.0</c:v>
                </c:pt>
                <c:pt idx="41">
                  <c:v>37316.0</c:v>
                </c:pt>
                <c:pt idx="42">
                  <c:v>37347.0</c:v>
                </c:pt>
                <c:pt idx="43">
                  <c:v>37377.0</c:v>
                </c:pt>
                <c:pt idx="44">
                  <c:v>37408.0</c:v>
                </c:pt>
                <c:pt idx="45">
                  <c:v>37438.0</c:v>
                </c:pt>
                <c:pt idx="46">
                  <c:v>37469.0</c:v>
                </c:pt>
                <c:pt idx="47">
                  <c:v>37500.0</c:v>
                </c:pt>
                <c:pt idx="48">
                  <c:v>37530.0</c:v>
                </c:pt>
                <c:pt idx="49">
                  <c:v>37561.0</c:v>
                </c:pt>
                <c:pt idx="50">
                  <c:v>37591.0</c:v>
                </c:pt>
                <c:pt idx="51">
                  <c:v>37622.0</c:v>
                </c:pt>
                <c:pt idx="52">
                  <c:v>37653.0</c:v>
                </c:pt>
                <c:pt idx="53">
                  <c:v>37681.0</c:v>
                </c:pt>
                <c:pt idx="54">
                  <c:v>37712.0</c:v>
                </c:pt>
                <c:pt idx="55">
                  <c:v>37742.0</c:v>
                </c:pt>
                <c:pt idx="56">
                  <c:v>37773.0</c:v>
                </c:pt>
                <c:pt idx="57">
                  <c:v>37803.0</c:v>
                </c:pt>
                <c:pt idx="58">
                  <c:v>37834.0</c:v>
                </c:pt>
                <c:pt idx="59">
                  <c:v>37865.0</c:v>
                </c:pt>
                <c:pt idx="60">
                  <c:v>37895.0</c:v>
                </c:pt>
                <c:pt idx="61">
                  <c:v>37926.0</c:v>
                </c:pt>
                <c:pt idx="62">
                  <c:v>37956.0</c:v>
                </c:pt>
                <c:pt idx="63">
                  <c:v>37987.0</c:v>
                </c:pt>
                <c:pt idx="64">
                  <c:v>38018.0</c:v>
                </c:pt>
                <c:pt idx="65">
                  <c:v>38047.0</c:v>
                </c:pt>
                <c:pt idx="66">
                  <c:v>38078.0</c:v>
                </c:pt>
                <c:pt idx="67">
                  <c:v>38108.0</c:v>
                </c:pt>
                <c:pt idx="68">
                  <c:v>38139.0</c:v>
                </c:pt>
                <c:pt idx="69">
                  <c:v>38169.0</c:v>
                </c:pt>
                <c:pt idx="70">
                  <c:v>38200.0</c:v>
                </c:pt>
                <c:pt idx="71">
                  <c:v>38231.0</c:v>
                </c:pt>
                <c:pt idx="72">
                  <c:v>38261.0</c:v>
                </c:pt>
                <c:pt idx="73">
                  <c:v>38292.0</c:v>
                </c:pt>
                <c:pt idx="74">
                  <c:v>38322.0</c:v>
                </c:pt>
                <c:pt idx="75">
                  <c:v>38353.0</c:v>
                </c:pt>
                <c:pt idx="76">
                  <c:v>38384.0</c:v>
                </c:pt>
                <c:pt idx="77">
                  <c:v>38412.0</c:v>
                </c:pt>
                <c:pt idx="78">
                  <c:v>38443.0</c:v>
                </c:pt>
                <c:pt idx="79">
                  <c:v>38473.0</c:v>
                </c:pt>
                <c:pt idx="80">
                  <c:v>38534.0</c:v>
                </c:pt>
                <c:pt idx="81">
                  <c:v>38565.0</c:v>
                </c:pt>
                <c:pt idx="82">
                  <c:v>38596.0</c:v>
                </c:pt>
                <c:pt idx="83">
                  <c:v>38626.0</c:v>
                </c:pt>
                <c:pt idx="84">
                  <c:v>38657.0</c:v>
                </c:pt>
                <c:pt idx="85">
                  <c:v>38687.0</c:v>
                </c:pt>
                <c:pt idx="86">
                  <c:v>38718.0</c:v>
                </c:pt>
                <c:pt idx="87">
                  <c:v>38749.0</c:v>
                </c:pt>
                <c:pt idx="88">
                  <c:v>38777.0</c:v>
                </c:pt>
                <c:pt idx="89">
                  <c:v>38808.0</c:v>
                </c:pt>
                <c:pt idx="90">
                  <c:v>38838.0</c:v>
                </c:pt>
                <c:pt idx="91">
                  <c:v>38869.0</c:v>
                </c:pt>
                <c:pt idx="92">
                  <c:v>38899.0</c:v>
                </c:pt>
                <c:pt idx="93">
                  <c:v>38930.0</c:v>
                </c:pt>
                <c:pt idx="94">
                  <c:v>38961.0</c:v>
                </c:pt>
                <c:pt idx="95">
                  <c:v>38991.0</c:v>
                </c:pt>
                <c:pt idx="96">
                  <c:v>39022.0</c:v>
                </c:pt>
                <c:pt idx="97">
                  <c:v>39052.0</c:v>
                </c:pt>
                <c:pt idx="98">
                  <c:v>39083.0</c:v>
                </c:pt>
                <c:pt idx="99">
                  <c:v>39114.0</c:v>
                </c:pt>
                <c:pt idx="100">
                  <c:v>39142.0</c:v>
                </c:pt>
                <c:pt idx="101">
                  <c:v>39173.0</c:v>
                </c:pt>
                <c:pt idx="102">
                  <c:v>39203.0</c:v>
                </c:pt>
                <c:pt idx="103">
                  <c:v>39234.0</c:v>
                </c:pt>
                <c:pt idx="104">
                  <c:v>39264.0</c:v>
                </c:pt>
                <c:pt idx="105">
                  <c:v>39295.0</c:v>
                </c:pt>
                <c:pt idx="106">
                  <c:v>39326.0</c:v>
                </c:pt>
                <c:pt idx="107">
                  <c:v>39356.0</c:v>
                </c:pt>
                <c:pt idx="108">
                  <c:v>39387.0</c:v>
                </c:pt>
                <c:pt idx="109">
                  <c:v>39417.0</c:v>
                </c:pt>
                <c:pt idx="110">
                  <c:v>39448.0</c:v>
                </c:pt>
                <c:pt idx="111">
                  <c:v>39479.0</c:v>
                </c:pt>
                <c:pt idx="112">
                  <c:v>39508.0</c:v>
                </c:pt>
                <c:pt idx="113">
                  <c:v>39539.0</c:v>
                </c:pt>
                <c:pt idx="114">
                  <c:v>39569.0</c:v>
                </c:pt>
                <c:pt idx="115">
                  <c:v>39600.0</c:v>
                </c:pt>
                <c:pt idx="116">
                  <c:v>39630.0</c:v>
                </c:pt>
                <c:pt idx="117">
                  <c:v>39661.0</c:v>
                </c:pt>
                <c:pt idx="118">
                  <c:v>39692.0</c:v>
                </c:pt>
                <c:pt idx="119">
                  <c:v>39722.0</c:v>
                </c:pt>
                <c:pt idx="120">
                  <c:v>39753.0</c:v>
                </c:pt>
                <c:pt idx="121">
                  <c:v>39783.0</c:v>
                </c:pt>
                <c:pt idx="122">
                  <c:v>39814.0</c:v>
                </c:pt>
                <c:pt idx="123">
                  <c:v>39845.0</c:v>
                </c:pt>
                <c:pt idx="124">
                  <c:v>39873.0</c:v>
                </c:pt>
                <c:pt idx="125">
                  <c:v>39904.0</c:v>
                </c:pt>
                <c:pt idx="126">
                  <c:v>39934.0</c:v>
                </c:pt>
                <c:pt idx="127">
                  <c:v>39965.0</c:v>
                </c:pt>
                <c:pt idx="128">
                  <c:v>39995.0</c:v>
                </c:pt>
                <c:pt idx="129">
                  <c:v>40026.0</c:v>
                </c:pt>
                <c:pt idx="130">
                  <c:v>40057.0</c:v>
                </c:pt>
                <c:pt idx="131">
                  <c:v>40087.0</c:v>
                </c:pt>
                <c:pt idx="132">
                  <c:v>40118.0</c:v>
                </c:pt>
                <c:pt idx="133">
                  <c:v>40148.0</c:v>
                </c:pt>
                <c:pt idx="134">
                  <c:v>40179.0</c:v>
                </c:pt>
                <c:pt idx="135">
                  <c:v>40210.0</c:v>
                </c:pt>
                <c:pt idx="136">
                  <c:v>40238.0</c:v>
                </c:pt>
                <c:pt idx="137">
                  <c:v>40269.0</c:v>
                </c:pt>
                <c:pt idx="138">
                  <c:v>40299.0</c:v>
                </c:pt>
                <c:pt idx="139">
                  <c:v>40330.0</c:v>
                </c:pt>
                <c:pt idx="140">
                  <c:v>40360.0</c:v>
                </c:pt>
                <c:pt idx="141">
                  <c:v>40391.0</c:v>
                </c:pt>
                <c:pt idx="142">
                  <c:v>40422.0</c:v>
                </c:pt>
                <c:pt idx="143">
                  <c:v>40452.0</c:v>
                </c:pt>
                <c:pt idx="144">
                  <c:v>40483.0</c:v>
                </c:pt>
                <c:pt idx="145">
                  <c:v>40513.0</c:v>
                </c:pt>
                <c:pt idx="146">
                  <c:v>40544.0</c:v>
                </c:pt>
                <c:pt idx="147">
                  <c:v>40575.0</c:v>
                </c:pt>
                <c:pt idx="148">
                  <c:v>40603.0</c:v>
                </c:pt>
                <c:pt idx="149">
                  <c:v>40634.0</c:v>
                </c:pt>
                <c:pt idx="150">
                  <c:v>40664.0</c:v>
                </c:pt>
                <c:pt idx="151">
                  <c:v>40695.0</c:v>
                </c:pt>
                <c:pt idx="152">
                  <c:v>40725.0</c:v>
                </c:pt>
                <c:pt idx="153">
                  <c:v>40756.0</c:v>
                </c:pt>
                <c:pt idx="154">
                  <c:v>40787.0</c:v>
                </c:pt>
                <c:pt idx="155">
                  <c:v>40817.0</c:v>
                </c:pt>
                <c:pt idx="156">
                  <c:v>40848.0</c:v>
                </c:pt>
              </c:numCache>
            </c:numRef>
          </c:cat>
          <c:val>
            <c:numRef>
              <c:f>BuildHistory!$AB$4:$AB$160</c:f>
              <c:numCache>
                <c:formatCode>#,##0_);[Red]\(#,##0\)</c:formatCode>
                <c:ptCount val="157"/>
                <c:pt idx="0" formatCode="General">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700465.0</c:v>
                </c:pt>
                <c:pt idx="52">
                  <c:v>1.207765E6</c:v>
                </c:pt>
                <c:pt idx="53">
                  <c:v>1.207765E6</c:v>
                </c:pt>
                <c:pt idx="54">
                  <c:v>1.541372E6</c:v>
                </c:pt>
                <c:pt idx="55">
                  <c:v>1.611584E6</c:v>
                </c:pt>
                <c:pt idx="56">
                  <c:v>2.799597E6</c:v>
                </c:pt>
                <c:pt idx="57">
                  <c:v>4.284755E6</c:v>
                </c:pt>
                <c:pt idx="58">
                  <c:v>4.284755E6</c:v>
                </c:pt>
                <c:pt idx="59">
                  <c:v>4.284755E6</c:v>
                </c:pt>
                <c:pt idx="60">
                  <c:v>4.982767E6</c:v>
                </c:pt>
                <c:pt idx="61">
                  <c:v>7.34796E6</c:v>
                </c:pt>
                <c:pt idx="62">
                  <c:v>7.34796E6</c:v>
                </c:pt>
                <c:pt idx="63">
                  <c:v>7.34796E6</c:v>
                </c:pt>
                <c:pt idx="64">
                  <c:v>1.1338291E7</c:v>
                </c:pt>
                <c:pt idx="65">
                  <c:v>1.4035387E7</c:v>
                </c:pt>
                <c:pt idx="66">
                  <c:v>1.4035387E7</c:v>
                </c:pt>
                <c:pt idx="67">
                  <c:v>1.4035387E7</c:v>
                </c:pt>
                <c:pt idx="68">
                  <c:v>1.4035387E7</c:v>
                </c:pt>
                <c:pt idx="69">
                  <c:v>1.4035894E7</c:v>
                </c:pt>
                <c:pt idx="70">
                  <c:v>1.4042132E7</c:v>
                </c:pt>
                <c:pt idx="71">
                  <c:v>1.4042132E7</c:v>
                </c:pt>
                <c:pt idx="72">
                  <c:v>1.4042132E7</c:v>
                </c:pt>
                <c:pt idx="73">
                  <c:v>1.4042132E7</c:v>
                </c:pt>
                <c:pt idx="74">
                  <c:v>1.4042579E7</c:v>
                </c:pt>
                <c:pt idx="75">
                  <c:v>1.4042579E7</c:v>
                </c:pt>
                <c:pt idx="76">
                  <c:v>1.4058866E7</c:v>
                </c:pt>
                <c:pt idx="77">
                  <c:v>1.4497746E7</c:v>
                </c:pt>
                <c:pt idx="78">
                  <c:v>1.4497966E7</c:v>
                </c:pt>
                <c:pt idx="79">
                  <c:v>1.4505053E7</c:v>
                </c:pt>
                <c:pt idx="80">
                  <c:v>1.4505053E7</c:v>
                </c:pt>
                <c:pt idx="81">
                  <c:v>1.4505053E7</c:v>
                </c:pt>
                <c:pt idx="82">
                  <c:v>1.4505053E7</c:v>
                </c:pt>
                <c:pt idx="83">
                  <c:v>1.4505053E7</c:v>
                </c:pt>
                <c:pt idx="84">
                  <c:v>1.4505053E7</c:v>
                </c:pt>
                <c:pt idx="85">
                  <c:v>1.4505053E7</c:v>
                </c:pt>
                <c:pt idx="86">
                  <c:v>1.4505053E7</c:v>
                </c:pt>
                <c:pt idx="87">
                  <c:v>1.4505053E7</c:v>
                </c:pt>
                <c:pt idx="88">
                  <c:v>1.4505053E7</c:v>
                </c:pt>
                <c:pt idx="89">
                  <c:v>1.4505053E7</c:v>
                </c:pt>
                <c:pt idx="90">
                  <c:v>1.4505053E7</c:v>
                </c:pt>
                <c:pt idx="91">
                  <c:v>1.4505053E7</c:v>
                </c:pt>
                <c:pt idx="92">
                  <c:v>1.4505053E7</c:v>
                </c:pt>
                <c:pt idx="93">
                  <c:v>1.4505053E7</c:v>
                </c:pt>
                <c:pt idx="94">
                  <c:v>1.4505053E7</c:v>
                </c:pt>
                <c:pt idx="95">
                  <c:v>1.4505053E7</c:v>
                </c:pt>
                <c:pt idx="96">
                  <c:v>1.4505053E7</c:v>
                </c:pt>
                <c:pt idx="97">
                  <c:v>1.4505053E7</c:v>
                </c:pt>
                <c:pt idx="98">
                  <c:v>1.4571531E7</c:v>
                </c:pt>
                <c:pt idx="99">
                  <c:v>1.4571531E7</c:v>
                </c:pt>
                <c:pt idx="100">
                  <c:v>1.4571531E7</c:v>
                </c:pt>
                <c:pt idx="101">
                  <c:v>1.4571531E7</c:v>
                </c:pt>
                <c:pt idx="102">
                  <c:v>1.4571531E7</c:v>
                </c:pt>
                <c:pt idx="103">
                  <c:v>1.4571531E7</c:v>
                </c:pt>
                <c:pt idx="104">
                  <c:v>1.4571531E7</c:v>
                </c:pt>
                <c:pt idx="105">
                  <c:v>1.4571531E7</c:v>
                </c:pt>
                <c:pt idx="106">
                  <c:v>1.4571531E7</c:v>
                </c:pt>
                <c:pt idx="107">
                  <c:v>1.4571531E7</c:v>
                </c:pt>
                <c:pt idx="108">
                  <c:v>1.4571531E7</c:v>
                </c:pt>
                <c:pt idx="109">
                  <c:v>1.4571531E7</c:v>
                </c:pt>
                <c:pt idx="110">
                  <c:v>1.4571531E7</c:v>
                </c:pt>
                <c:pt idx="111">
                  <c:v>1.4571531E7</c:v>
                </c:pt>
                <c:pt idx="112">
                  <c:v>1.4571531E7</c:v>
                </c:pt>
                <c:pt idx="113">
                  <c:v>1.4571531E7</c:v>
                </c:pt>
                <c:pt idx="114">
                  <c:v>1.4571531E7</c:v>
                </c:pt>
                <c:pt idx="115">
                  <c:v>1.4571531E7</c:v>
                </c:pt>
                <c:pt idx="116">
                  <c:v>1.4571531E7</c:v>
                </c:pt>
                <c:pt idx="117">
                  <c:v>1.4571531E7</c:v>
                </c:pt>
                <c:pt idx="118">
                  <c:v>1.4571531E7</c:v>
                </c:pt>
                <c:pt idx="119">
                  <c:v>1.4571531E7</c:v>
                </c:pt>
                <c:pt idx="120">
                  <c:v>1.4571531E7</c:v>
                </c:pt>
                <c:pt idx="121">
                  <c:v>1.4571531E7</c:v>
                </c:pt>
                <c:pt idx="122">
                  <c:v>1.4571531E7</c:v>
                </c:pt>
                <c:pt idx="123">
                  <c:v>1.4571531E7</c:v>
                </c:pt>
                <c:pt idx="124">
                  <c:v>1.4571531E7</c:v>
                </c:pt>
                <c:pt idx="125">
                  <c:v>1.4571531E7</c:v>
                </c:pt>
                <c:pt idx="126">
                  <c:v>1.4571531E7</c:v>
                </c:pt>
                <c:pt idx="127">
                  <c:v>1.4571531E7</c:v>
                </c:pt>
                <c:pt idx="128">
                  <c:v>1.4571531E7</c:v>
                </c:pt>
                <c:pt idx="129">
                  <c:v>1.4571531E7</c:v>
                </c:pt>
                <c:pt idx="130">
                  <c:v>1.4571531E7</c:v>
                </c:pt>
                <c:pt idx="131">
                  <c:v>1.4571531E7</c:v>
                </c:pt>
                <c:pt idx="132">
                  <c:v>1.4571531E7</c:v>
                </c:pt>
                <c:pt idx="133">
                  <c:v>1.4571531E7</c:v>
                </c:pt>
                <c:pt idx="134">
                  <c:v>1.4571531E7</c:v>
                </c:pt>
                <c:pt idx="135">
                  <c:v>1.4571531E7</c:v>
                </c:pt>
                <c:pt idx="136">
                  <c:v>1.4571531E7</c:v>
                </c:pt>
                <c:pt idx="137">
                  <c:v>1.4571531E7</c:v>
                </c:pt>
                <c:pt idx="138">
                  <c:v>1.4571531E7</c:v>
                </c:pt>
                <c:pt idx="139">
                  <c:v>1.4571531E7</c:v>
                </c:pt>
                <c:pt idx="140">
                  <c:v>1.4571531E7</c:v>
                </c:pt>
                <c:pt idx="141" formatCode="General">
                  <c:v>1.4571531E7</c:v>
                </c:pt>
                <c:pt idx="142" formatCode="General">
                  <c:v>1.4571531E7</c:v>
                </c:pt>
                <c:pt idx="143" formatCode="General">
                  <c:v>1.4571531E7</c:v>
                </c:pt>
                <c:pt idx="144" formatCode="General">
                  <c:v>1.4571531E7</c:v>
                </c:pt>
                <c:pt idx="145" formatCode="General">
                  <c:v>1.4571531E7</c:v>
                </c:pt>
                <c:pt idx="146" formatCode="General">
                  <c:v>1.4571531E7</c:v>
                </c:pt>
                <c:pt idx="147" formatCode="General">
                  <c:v>1.4571531E7</c:v>
                </c:pt>
                <c:pt idx="148" formatCode="General">
                  <c:v>1.4571531E7</c:v>
                </c:pt>
                <c:pt idx="149" formatCode="General">
                  <c:v>1.4571531E7</c:v>
                </c:pt>
                <c:pt idx="150" formatCode="General">
                  <c:v>1.4571531E7</c:v>
                </c:pt>
                <c:pt idx="151" formatCode="General">
                  <c:v>1.4571531E7</c:v>
                </c:pt>
                <c:pt idx="152" formatCode="General">
                  <c:v>1.4571531E7</c:v>
                </c:pt>
                <c:pt idx="153" formatCode="General">
                  <c:v>1.4571531E7</c:v>
                </c:pt>
                <c:pt idx="154" formatCode="General">
                  <c:v>1.4571531E7</c:v>
                </c:pt>
                <c:pt idx="155" formatCode="General">
                  <c:v>1.4571531E7</c:v>
                </c:pt>
                <c:pt idx="156" formatCode="General">
                  <c:v>1.4571531E7</c:v>
                </c:pt>
              </c:numCache>
            </c:numRef>
          </c:val>
        </c:ser>
        <c:ser>
          <c:idx val="2"/>
          <c:order val="2"/>
          <c:tx>
            <c:v>Other projects</c:v>
          </c:tx>
          <c:spPr>
            <a:solidFill>
              <a:schemeClr val="accent3">
                <a:lumMod val="40000"/>
                <a:lumOff val="60000"/>
              </a:schemeClr>
            </a:solidFill>
            <a:ln w="3175">
              <a:noFill/>
              <a:prstDash val="solid"/>
            </a:ln>
          </c:spPr>
          <c:cat>
            <c:numRef>
              <c:f>BuildHistory!$A$4:$A$160</c:f>
              <c:numCache>
                <c:formatCode>mmm\-yy</c:formatCode>
                <c:ptCount val="157"/>
                <c:pt idx="0">
                  <c:v>36069.0</c:v>
                </c:pt>
                <c:pt idx="1">
                  <c:v>36100.0</c:v>
                </c:pt>
                <c:pt idx="2">
                  <c:v>36130.0</c:v>
                </c:pt>
                <c:pt idx="3">
                  <c:v>36161.0</c:v>
                </c:pt>
                <c:pt idx="4">
                  <c:v>36192.0</c:v>
                </c:pt>
                <c:pt idx="5">
                  <c:v>36220.0</c:v>
                </c:pt>
                <c:pt idx="6">
                  <c:v>36251.0</c:v>
                </c:pt>
                <c:pt idx="7">
                  <c:v>36281.0</c:v>
                </c:pt>
                <c:pt idx="8">
                  <c:v>36312.0</c:v>
                </c:pt>
                <c:pt idx="9">
                  <c:v>36342.0</c:v>
                </c:pt>
                <c:pt idx="10">
                  <c:v>36373.0</c:v>
                </c:pt>
                <c:pt idx="11">
                  <c:v>36404.0</c:v>
                </c:pt>
                <c:pt idx="12">
                  <c:v>36434.0</c:v>
                </c:pt>
                <c:pt idx="13">
                  <c:v>36465.0</c:v>
                </c:pt>
                <c:pt idx="14">
                  <c:v>36495.0</c:v>
                </c:pt>
                <c:pt idx="15">
                  <c:v>36526.0</c:v>
                </c:pt>
                <c:pt idx="16">
                  <c:v>36557.0</c:v>
                </c:pt>
                <c:pt idx="17">
                  <c:v>36586.0</c:v>
                </c:pt>
                <c:pt idx="18">
                  <c:v>36617.0</c:v>
                </c:pt>
                <c:pt idx="19">
                  <c:v>36647.0</c:v>
                </c:pt>
                <c:pt idx="20">
                  <c:v>36678.0</c:v>
                </c:pt>
                <c:pt idx="21">
                  <c:v>36708.0</c:v>
                </c:pt>
                <c:pt idx="22">
                  <c:v>36739.0</c:v>
                </c:pt>
                <c:pt idx="23">
                  <c:v>36770.0</c:v>
                </c:pt>
                <c:pt idx="24">
                  <c:v>36800.0</c:v>
                </c:pt>
                <c:pt idx="25">
                  <c:v>36831.0</c:v>
                </c:pt>
                <c:pt idx="26">
                  <c:v>36861.0</c:v>
                </c:pt>
                <c:pt idx="27">
                  <c:v>36892.0</c:v>
                </c:pt>
                <c:pt idx="28">
                  <c:v>36923.0</c:v>
                </c:pt>
                <c:pt idx="29">
                  <c:v>36951.0</c:v>
                </c:pt>
                <c:pt idx="30">
                  <c:v>36982.0</c:v>
                </c:pt>
                <c:pt idx="31">
                  <c:v>37012.0</c:v>
                </c:pt>
                <c:pt idx="32">
                  <c:v>37043.0</c:v>
                </c:pt>
                <c:pt idx="33">
                  <c:v>37073.0</c:v>
                </c:pt>
                <c:pt idx="34">
                  <c:v>37104.0</c:v>
                </c:pt>
                <c:pt idx="35">
                  <c:v>37135.0</c:v>
                </c:pt>
                <c:pt idx="36">
                  <c:v>37165.0</c:v>
                </c:pt>
                <c:pt idx="37">
                  <c:v>37196.0</c:v>
                </c:pt>
                <c:pt idx="38">
                  <c:v>37226.0</c:v>
                </c:pt>
                <c:pt idx="39">
                  <c:v>37257.0</c:v>
                </c:pt>
                <c:pt idx="40">
                  <c:v>37288.0</c:v>
                </c:pt>
                <c:pt idx="41">
                  <c:v>37316.0</c:v>
                </c:pt>
                <c:pt idx="42">
                  <c:v>37347.0</c:v>
                </c:pt>
                <c:pt idx="43">
                  <c:v>37377.0</c:v>
                </c:pt>
                <c:pt idx="44">
                  <c:v>37408.0</c:v>
                </c:pt>
                <c:pt idx="45">
                  <c:v>37438.0</c:v>
                </c:pt>
                <c:pt idx="46">
                  <c:v>37469.0</c:v>
                </c:pt>
                <c:pt idx="47">
                  <c:v>37500.0</c:v>
                </c:pt>
                <c:pt idx="48">
                  <c:v>37530.0</c:v>
                </c:pt>
                <c:pt idx="49">
                  <c:v>37561.0</c:v>
                </c:pt>
                <c:pt idx="50">
                  <c:v>37591.0</c:v>
                </c:pt>
                <c:pt idx="51">
                  <c:v>37622.0</c:v>
                </c:pt>
                <c:pt idx="52">
                  <c:v>37653.0</c:v>
                </c:pt>
                <c:pt idx="53">
                  <c:v>37681.0</c:v>
                </c:pt>
                <c:pt idx="54">
                  <c:v>37712.0</c:v>
                </c:pt>
                <c:pt idx="55">
                  <c:v>37742.0</c:v>
                </c:pt>
                <c:pt idx="56">
                  <c:v>37773.0</c:v>
                </c:pt>
                <c:pt idx="57">
                  <c:v>37803.0</c:v>
                </c:pt>
                <c:pt idx="58">
                  <c:v>37834.0</c:v>
                </c:pt>
                <c:pt idx="59">
                  <c:v>37865.0</c:v>
                </c:pt>
                <c:pt idx="60">
                  <c:v>37895.0</c:v>
                </c:pt>
                <c:pt idx="61">
                  <c:v>37926.0</c:v>
                </c:pt>
                <c:pt idx="62">
                  <c:v>37956.0</c:v>
                </c:pt>
                <c:pt idx="63">
                  <c:v>37987.0</c:v>
                </c:pt>
                <c:pt idx="64">
                  <c:v>38018.0</c:v>
                </c:pt>
                <c:pt idx="65">
                  <c:v>38047.0</c:v>
                </c:pt>
                <c:pt idx="66">
                  <c:v>38078.0</c:v>
                </c:pt>
                <c:pt idx="67">
                  <c:v>38108.0</c:v>
                </c:pt>
                <c:pt idx="68">
                  <c:v>38139.0</c:v>
                </c:pt>
                <c:pt idx="69">
                  <c:v>38169.0</c:v>
                </c:pt>
                <c:pt idx="70">
                  <c:v>38200.0</c:v>
                </c:pt>
                <c:pt idx="71">
                  <c:v>38231.0</c:v>
                </c:pt>
                <c:pt idx="72">
                  <c:v>38261.0</c:v>
                </c:pt>
                <c:pt idx="73">
                  <c:v>38292.0</c:v>
                </c:pt>
                <c:pt idx="74">
                  <c:v>38322.0</c:v>
                </c:pt>
                <c:pt idx="75">
                  <c:v>38353.0</c:v>
                </c:pt>
                <c:pt idx="76">
                  <c:v>38384.0</c:v>
                </c:pt>
                <c:pt idx="77">
                  <c:v>38412.0</c:v>
                </c:pt>
                <c:pt idx="78">
                  <c:v>38443.0</c:v>
                </c:pt>
                <c:pt idx="79">
                  <c:v>38473.0</c:v>
                </c:pt>
                <c:pt idx="80">
                  <c:v>38534.0</c:v>
                </c:pt>
                <c:pt idx="81">
                  <c:v>38565.0</c:v>
                </c:pt>
                <c:pt idx="82">
                  <c:v>38596.0</c:v>
                </c:pt>
                <c:pt idx="83">
                  <c:v>38626.0</c:v>
                </c:pt>
                <c:pt idx="84">
                  <c:v>38657.0</c:v>
                </c:pt>
                <c:pt idx="85">
                  <c:v>38687.0</c:v>
                </c:pt>
                <c:pt idx="86">
                  <c:v>38718.0</c:v>
                </c:pt>
                <c:pt idx="87">
                  <c:v>38749.0</c:v>
                </c:pt>
                <c:pt idx="88">
                  <c:v>38777.0</c:v>
                </c:pt>
                <c:pt idx="89">
                  <c:v>38808.0</c:v>
                </c:pt>
                <c:pt idx="90">
                  <c:v>38838.0</c:v>
                </c:pt>
                <c:pt idx="91">
                  <c:v>38869.0</c:v>
                </c:pt>
                <c:pt idx="92">
                  <c:v>38899.0</c:v>
                </c:pt>
                <c:pt idx="93">
                  <c:v>38930.0</c:v>
                </c:pt>
                <c:pt idx="94">
                  <c:v>38961.0</c:v>
                </c:pt>
                <c:pt idx="95">
                  <c:v>38991.0</c:v>
                </c:pt>
                <c:pt idx="96">
                  <c:v>39022.0</c:v>
                </c:pt>
                <c:pt idx="97">
                  <c:v>39052.0</c:v>
                </c:pt>
                <c:pt idx="98">
                  <c:v>39083.0</c:v>
                </c:pt>
                <c:pt idx="99">
                  <c:v>39114.0</c:v>
                </c:pt>
                <c:pt idx="100">
                  <c:v>39142.0</c:v>
                </c:pt>
                <c:pt idx="101">
                  <c:v>39173.0</c:v>
                </c:pt>
                <c:pt idx="102">
                  <c:v>39203.0</c:v>
                </c:pt>
                <c:pt idx="103">
                  <c:v>39234.0</c:v>
                </c:pt>
                <c:pt idx="104">
                  <c:v>39264.0</c:v>
                </c:pt>
                <c:pt idx="105">
                  <c:v>39295.0</c:v>
                </c:pt>
                <c:pt idx="106">
                  <c:v>39326.0</c:v>
                </c:pt>
                <c:pt idx="107">
                  <c:v>39356.0</c:v>
                </c:pt>
                <c:pt idx="108">
                  <c:v>39387.0</c:v>
                </c:pt>
                <c:pt idx="109">
                  <c:v>39417.0</c:v>
                </c:pt>
                <c:pt idx="110">
                  <c:v>39448.0</c:v>
                </c:pt>
                <c:pt idx="111">
                  <c:v>39479.0</c:v>
                </c:pt>
                <c:pt idx="112">
                  <c:v>39508.0</c:v>
                </c:pt>
                <c:pt idx="113">
                  <c:v>39539.0</c:v>
                </c:pt>
                <c:pt idx="114">
                  <c:v>39569.0</c:v>
                </c:pt>
                <c:pt idx="115">
                  <c:v>39600.0</c:v>
                </c:pt>
                <c:pt idx="116">
                  <c:v>39630.0</c:v>
                </c:pt>
                <c:pt idx="117">
                  <c:v>39661.0</c:v>
                </c:pt>
                <c:pt idx="118">
                  <c:v>39692.0</c:v>
                </c:pt>
                <c:pt idx="119">
                  <c:v>39722.0</c:v>
                </c:pt>
                <c:pt idx="120">
                  <c:v>39753.0</c:v>
                </c:pt>
                <c:pt idx="121">
                  <c:v>39783.0</c:v>
                </c:pt>
                <c:pt idx="122">
                  <c:v>39814.0</c:v>
                </c:pt>
                <c:pt idx="123">
                  <c:v>39845.0</c:v>
                </c:pt>
                <c:pt idx="124">
                  <c:v>39873.0</c:v>
                </c:pt>
                <c:pt idx="125">
                  <c:v>39904.0</c:v>
                </c:pt>
                <c:pt idx="126">
                  <c:v>39934.0</c:v>
                </c:pt>
                <c:pt idx="127">
                  <c:v>39965.0</c:v>
                </c:pt>
                <c:pt idx="128">
                  <c:v>39995.0</c:v>
                </c:pt>
                <c:pt idx="129">
                  <c:v>40026.0</c:v>
                </c:pt>
                <c:pt idx="130">
                  <c:v>40057.0</c:v>
                </c:pt>
                <c:pt idx="131">
                  <c:v>40087.0</c:v>
                </c:pt>
                <c:pt idx="132">
                  <c:v>40118.0</c:v>
                </c:pt>
                <c:pt idx="133">
                  <c:v>40148.0</c:v>
                </c:pt>
                <c:pt idx="134">
                  <c:v>40179.0</c:v>
                </c:pt>
                <c:pt idx="135">
                  <c:v>40210.0</c:v>
                </c:pt>
                <c:pt idx="136">
                  <c:v>40238.0</c:v>
                </c:pt>
                <c:pt idx="137">
                  <c:v>40269.0</c:v>
                </c:pt>
                <c:pt idx="138">
                  <c:v>40299.0</c:v>
                </c:pt>
                <c:pt idx="139">
                  <c:v>40330.0</c:v>
                </c:pt>
                <c:pt idx="140">
                  <c:v>40360.0</c:v>
                </c:pt>
                <c:pt idx="141">
                  <c:v>40391.0</c:v>
                </c:pt>
                <c:pt idx="142">
                  <c:v>40422.0</c:v>
                </c:pt>
                <c:pt idx="143">
                  <c:v>40452.0</c:v>
                </c:pt>
                <c:pt idx="144">
                  <c:v>40483.0</c:v>
                </c:pt>
                <c:pt idx="145">
                  <c:v>40513.0</c:v>
                </c:pt>
                <c:pt idx="146">
                  <c:v>40544.0</c:v>
                </c:pt>
                <c:pt idx="147">
                  <c:v>40575.0</c:v>
                </c:pt>
                <c:pt idx="148">
                  <c:v>40603.0</c:v>
                </c:pt>
                <c:pt idx="149">
                  <c:v>40634.0</c:v>
                </c:pt>
                <c:pt idx="150">
                  <c:v>40664.0</c:v>
                </c:pt>
                <c:pt idx="151">
                  <c:v>40695.0</c:v>
                </c:pt>
                <c:pt idx="152">
                  <c:v>40725.0</c:v>
                </c:pt>
                <c:pt idx="153">
                  <c:v>40756.0</c:v>
                </c:pt>
                <c:pt idx="154">
                  <c:v>40787.0</c:v>
                </c:pt>
                <c:pt idx="155">
                  <c:v>40817.0</c:v>
                </c:pt>
                <c:pt idx="156">
                  <c:v>40848.0</c:v>
                </c:pt>
              </c:numCache>
            </c:numRef>
          </c:cat>
          <c:val>
            <c:numRef>
              <c:f>BuildHistory!$AD$4:$AD$160</c:f>
              <c:numCache>
                <c:formatCode>#,##0_);[Red]\(#,##0\)</c:formatCode>
                <c:ptCount val="157"/>
                <c:pt idx="0" formatCode="General">
                  <c:v>0.0</c:v>
                </c:pt>
                <c:pt idx="1">
                  <c:v>473.0</c:v>
                </c:pt>
                <c:pt idx="2">
                  <c:v>581.0</c:v>
                </c:pt>
                <c:pt idx="3">
                  <c:v>3951.0</c:v>
                </c:pt>
                <c:pt idx="4">
                  <c:v>4252.0</c:v>
                </c:pt>
                <c:pt idx="5">
                  <c:v>4322.0</c:v>
                </c:pt>
                <c:pt idx="6">
                  <c:v>4337.0</c:v>
                </c:pt>
                <c:pt idx="7">
                  <c:v>4564.0</c:v>
                </c:pt>
                <c:pt idx="8">
                  <c:v>5679.0</c:v>
                </c:pt>
                <c:pt idx="9">
                  <c:v>6405.0</c:v>
                </c:pt>
                <c:pt idx="10">
                  <c:v>16868.0</c:v>
                </c:pt>
                <c:pt idx="11">
                  <c:v>17944.0</c:v>
                </c:pt>
                <c:pt idx="12">
                  <c:v>18248.0</c:v>
                </c:pt>
                <c:pt idx="13">
                  <c:v>18482.0</c:v>
                </c:pt>
                <c:pt idx="14">
                  <c:v>18698.0</c:v>
                </c:pt>
                <c:pt idx="15">
                  <c:v>18718.0</c:v>
                </c:pt>
                <c:pt idx="16">
                  <c:v>18810.0</c:v>
                </c:pt>
                <c:pt idx="17">
                  <c:v>18982.0</c:v>
                </c:pt>
                <c:pt idx="18">
                  <c:v>39742.0</c:v>
                </c:pt>
                <c:pt idx="19">
                  <c:v>39921.0</c:v>
                </c:pt>
                <c:pt idx="20">
                  <c:v>287710.0</c:v>
                </c:pt>
                <c:pt idx="21">
                  <c:v>698232.0</c:v>
                </c:pt>
                <c:pt idx="22">
                  <c:v>699174.0</c:v>
                </c:pt>
                <c:pt idx="23">
                  <c:v>1.165582E6</c:v>
                </c:pt>
                <c:pt idx="24">
                  <c:v>1.674037E6</c:v>
                </c:pt>
                <c:pt idx="25">
                  <c:v>1.921987E6</c:v>
                </c:pt>
                <c:pt idx="26">
                  <c:v>1.923032E6</c:v>
                </c:pt>
                <c:pt idx="27">
                  <c:v>1.92326E6</c:v>
                </c:pt>
                <c:pt idx="28">
                  <c:v>1.923487E6</c:v>
                </c:pt>
                <c:pt idx="29">
                  <c:v>1.923649E6</c:v>
                </c:pt>
                <c:pt idx="30">
                  <c:v>1.924091E6</c:v>
                </c:pt>
                <c:pt idx="31">
                  <c:v>1.935947E6</c:v>
                </c:pt>
                <c:pt idx="32">
                  <c:v>1.939499E6</c:v>
                </c:pt>
                <c:pt idx="33">
                  <c:v>1.950274E6</c:v>
                </c:pt>
                <c:pt idx="34">
                  <c:v>1.960868E6</c:v>
                </c:pt>
                <c:pt idx="35">
                  <c:v>2.674521E6</c:v>
                </c:pt>
                <c:pt idx="36">
                  <c:v>2.825367E6</c:v>
                </c:pt>
                <c:pt idx="37">
                  <c:v>2.834994E6</c:v>
                </c:pt>
                <c:pt idx="38">
                  <c:v>2.834999E6</c:v>
                </c:pt>
                <c:pt idx="39">
                  <c:v>2.837006E6</c:v>
                </c:pt>
                <c:pt idx="40">
                  <c:v>2.892529E6</c:v>
                </c:pt>
                <c:pt idx="41">
                  <c:v>2.894029E6</c:v>
                </c:pt>
                <c:pt idx="42">
                  <c:v>2.947079E6</c:v>
                </c:pt>
                <c:pt idx="43">
                  <c:v>2.948503E6</c:v>
                </c:pt>
                <c:pt idx="44">
                  <c:v>2.954552E6</c:v>
                </c:pt>
                <c:pt idx="45">
                  <c:v>2.973841E6</c:v>
                </c:pt>
                <c:pt idx="46">
                  <c:v>3.073444E6</c:v>
                </c:pt>
                <c:pt idx="47">
                  <c:v>3.075313E6</c:v>
                </c:pt>
                <c:pt idx="48">
                  <c:v>3.091962E6</c:v>
                </c:pt>
                <c:pt idx="49">
                  <c:v>3.091962E6</c:v>
                </c:pt>
                <c:pt idx="50">
                  <c:v>3.094943E6</c:v>
                </c:pt>
                <c:pt idx="51">
                  <c:v>3.099438E6</c:v>
                </c:pt>
                <c:pt idx="52">
                  <c:v>3.100996E6</c:v>
                </c:pt>
                <c:pt idx="53">
                  <c:v>3.242967E6</c:v>
                </c:pt>
                <c:pt idx="54">
                  <c:v>3.403657E6</c:v>
                </c:pt>
                <c:pt idx="55">
                  <c:v>3.404157E6</c:v>
                </c:pt>
                <c:pt idx="56">
                  <c:v>3.405865E6</c:v>
                </c:pt>
                <c:pt idx="57">
                  <c:v>3.409062E6</c:v>
                </c:pt>
                <c:pt idx="58">
                  <c:v>3.411351E6</c:v>
                </c:pt>
                <c:pt idx="59">
                  <c:v>3.425975E6</c:v>
                </c:pt>
                <c:pt idx="60">
                  <c:v>3.429341E6</c:v>
                </c:pt>
                <c:pt idx="61">
                  <c:v>3.984436E6</c:v>
                </c:pt>
                <c:pt idx="62">
                  <c:v>3.985834E6</c:v>
                </c:pt>
                <c:pt idx="63">
                  <c:v>3.994569E6</c:v>
                </c:pt>
                <c:pt idx="64">
                  <c:v>3.996962E6</c:v>
                </c:pt>
                <c:pt idx="65">
                  <c:v>3.999853E6</c:v>
                </c:pt>
                <c:pt idx="66">
                  <c:v>4.008584E6</c:v>
                </c:pt>
                <c:pt idx="67">
                  <c:v>4.010552E6</c:v>
                </c:pt>
                <c:pt idx="68">
                  <c:v>4.053787E6</c:v>
                </c:pt>
                <c:pt idx="69">
                  <c:v>4.073509E6</c:v>
                </c:pt>
                <c:pt idx="70">
                  <c:v>5.676529E6</c:v>
                </c:pt>
                <c:pt idx="71">
                  <c:v>5.67794E6</c:v>
                </c:pt>
                <c:pt idx="72">
                  <c:v>5.67794E6</c:v>
                </c:pt>
                <c:pt idx="73">
                  <c:v>5.685021E6</c:v>
                </c:pt>
                <c:pt idx="74">
                  <c:v>5.686893E6</c:v>
                </c:pt>
                <c:pt idx="75">
                  <c:v>5.688788E6</c:v>
                </c:pt>
                <c:pt idx="76">
                  <c:v>5.704059E6</c:v>
                </c:pt>
                <c:pt idx="77">
                  <c:v>5.723178E6</c:v>
                </c:pt>
                <c:pt idx="78">
                  <c:v>5.726596E6</c:v>
                </c:pt>
                <c:pt idx="79">
                  <c:v>5.730024E6</c:v>
                </c:pt>
                <c:pt idx="80">
                  <c:v>1.0818931E7</c:v>
                </c:pt>
                <c:pt idx="81">
                  <c:v>1.0857851E7</c:v>
                </c:pt>
                <c:pt idx="82">
                  <c:v>1.0859867E7</c:v>
                </c:pt>
                <c:pt idx="83">
                  <c:v>1.0865268E7</c:v>
                </c:pt>
                <c:pt idx="84">
                  <c:v>1.0899003E7</c:v>
                </c:pt>
                <c:pt idx="85">
                  <c:v>1.0904063E7</c:v>
                </c:pt>
                <c:pt idx="86">
                  <c:v>1.1449914E7</c:v>
                </c:pt>
                <c:pt idx="87">
                  <c:v>1.1460596E7</c:v>
                </c:pt>
                <c:pt idx="88">
                  <c:v>1.1501779E7</c:v>
                </c:pt>
                <c:pt idx="89">
                  <c:v>1.1506409E7</c:v>
                </c:pt>
                <c:pt idx="90">
                  <c:v>1.1507022E7</c:v>
                </c:pt>
                <c:pt idx="91">
                  <c:v>1.1511334E7</c:v>
                </c:pt>
                <c:pt idx="92">
                  <c:v>1.1524131E7</c:v>
                </c:pt>
                <c:pt idx="93">
                  <c:v>1.1525847E7</c:v>
                </c:pt>
                <c:pt idx="94">
                  <c:v>1.1527838E7</c:v>
                </c:pt>
                <c:pt idx="95">
                  <c:v>1.2280438E7</c:v>
                </c:pt>
                <c:pt idx="96">
                  <c:v>1.3816202E7</c:v>
                </c:pt>
                <c:pt idx="97">
                  <c:v>1.4058673E7</c:v>
                </c:pt>
                <c:pt idx="98">
                  <c:v>1.4657992E7</c:v>
                </c:pt>
                <c:pt idx="99">
                  <c:v>1.4659772E7</c:v>
                </c:pt>
                <c:pt idx="100">
                  <c:v>1.4678107E7</c:v>
                </c:pt>
                <c:pt idx="101">
                  <c:v>1.6238644E7</c:v>
                </c:pt>
                <c:pt idx="102">
                  <c:v>1.6252701E7</c:v>
                </c:pt>
                <c:pt idx="103">
                  <c:v>1.6253071E7</c:v>
                </c:pt>
                <c:pt idx="104">
                  <c:v>1.6258506E7</c:v>
                </c:pt>
                <c:pt idx="105">
                  <c:v>1.8312457E7</c:v>
                </c:pt>
                <c:pt idx="106">
                  <c:v>1.8349061E7</c:v>
                </c:pt>
                <c:pt idx="107">
                  <c:v>2.0460592E7</c:v>
                </c:pt>
                <c:pt idx="108">
                  <c:v>2.4439572E7</c:v>
                </c:pt>
                <c:pt idx="109">
                  <c:v>2.6612262E7</c:v>
                </c:pt>
                <c:pt idx="110">
                  <c:v>2.7357068E7</c:v>
                </c:pt>
                <c:pt idx="111">
                  <c:v>3.0683E7</c:v>
                </c:pt>
                <c:pt idx="112">
                  <c:v>3.6652071E7</c:v>
                </c:pt>
                <c:pt idx="113">
                  <c:v>3.7483123E7</c:v>
                </c:pt>
                <c:pt idx="114">
                  <c:v>3.7495E7</c:v>
                </c:pt>
                <c:pt idx="115">
                  <c:v>3.7779403E7</c:v>
                </c:pt>
                <c:pt idx="116">
                  <c:v>3.8082095E7</c:v>
                </c:pt>
                <c:pt idx="117">
                  <c:v>3.8082326E7</c:v>
                </c:pt>
                <c:pt idx="118">
                  <c:v>4.1301156E7</c:v>
                </c:pt>
                <c:pt idx="119">
                  <c:v>4.1307076E7</c:v>
                </c:pt>
                <c:pt idx="120">
                  <c:v>4.1307888E7</c:v>
                </c:pt>
                <c:pt idx="121">
                  <c:v>4.4749279E7</c:v>
                </c:pt>
                <c:pt idx="122">
                  <c:v>4.8361942E7</c:v>
                </c:pt>
                <c:pt idx="123">
                  <c:v>4.8787515E7</c:v>
                </c:pt>
                <c:pt idx="124">
                  <c:v>4.8797865E7</c:v>
                </c:pt>
                <c:pt idx="125">
                  <c:v>4.9179115E7</c:v>
                </c:pt>
                <c:pt idx="126">
                  <c:v>5.1632053E7</c:v>
                </c:pt>
                <c:pt idx="127">
                  <c:v>5.6963971E7</c:v>
                </c:pt>
                <c:pt idx="128">
                  <c:v>5.7608372E7</c:v>
                </c:pt>
                <c:pt idx="129">
                  <c:v>5.865975E7</c:v>
                </c:pt>
                <c:pt idx="130">
                  <c:v>6.6330893E7</c:v>
                </c:pt>
                <c:pt idx="131">
                  <c:v>7.097507E7</c:v>
                </c:pt>
                <c:pt idx="132">
                  <c:v>7.0976231E7</c:v>
                </c:pt>
                <c:pt idx="133">
                  <c:v>7.0985489E7</c:v>
                </c:pt>
                <c:pt idx="134">
                  <c:v>7.098554E7</c:v>
                </c:pt>
                <c:pt idx="135">
                  <c:v>7.7765022E7</c:v>
                </c:pt>
                <c:pt idx="136">
                  <c:v>8.1196426E7</c:v>
                </c:pt>
                <c:pt idx="137">
                  <c:v>8.1527732E7</c:v>
                </c:pt>
                <c:pt idx="138">
                  <c:v>8.1532086E7</c:v>
                </c:pt>
                <c:pt idx="139">
                  <c:v>8.1589198E7</c:v>
                </c:pt>
                <c:pt idx="140">
                  <c:v>8.1590399E7</c:v>
                </c:pt>
                <c:pt idx="141" formatCode="General">
                  <c:v>8.491395E7</c:v>
                </c:pt>
                <c:pt idx="142" formatCode="General">
                  <c:v>8.4921263E7</c:v>
                </c:pt>
                <c:pt idx="143" formatCode="General">
                  <c:v>8.4922842E7</c:v>
                </c:pt>
                <c:pt idx="144" formatCode="General">
                  <c:v>8.492679E7</c:v>
                </c:pt>
                <c:pt idx="145" formatCode="General">
                  <c:v>9.7981958E7</c:v>
                </c:pt>
                <c:pt idx="146" formatCode="General">
                  <c:v>1.02961231E8</c:v>
                </c:pt>
                <c:pt idx="147" formatCode="General">
                  <c:v>1.02962255E8</c:v>
                </c:pt>
                <c:pt idx="148" formatCode="General">
                  <c:v>1.03489521E8</c:v>
                </c:pt>
                <c:pt idx="149" formatCode="General">
                  <c:v>1.03496112E8</c:v>
                </c:pt>
                <c:pt idx="150" formatCode="General">
                  <c:v>1.03496185E8</c:v>
                </c:pt>
                <c:pt idx="151" formatCode="General">
                  <c:v>1.03697614E8</c:v>
                </c:pt>
                <c:pt idx="152" formatCode="General">
                  <c:v>1.03697739E8</c:v>
                </c:pt>
                <c:pt idx="153" formatCode="General">
                  <c:v>1.03863459E8</c:v>
                </c:pt>
                <c:pt idx="154" formatCode="General">
                  <c:v>1.03864624E8</c:v>
                </c:pt>
                <c:pt idx="155" formatCode="General">
                  <c:v>1.03864868E8</c:v>
                </c:pt>
                <c:pt idx="156" formatCode="General">
                  <c:v>1.0386697E8</c:v>
                </c:pt>
              </c:numCache>
            </c:numRef>
          </c:val>
        </c:ser>
        <c:ser>
          <c:idx val="3"/>
          <c:order val="3"/>
          <c:tx>
            <c:v>1000 Genomes</c:v>
          </c:tx>
          <c:spPr>
            <a:solidFill>
              <a:srgbClr val="EEECE1">
                <a:lumMod val="90000"/>
              </a:srgbClr>
            </a:solidFill>
          </c:spPr>
          <c:cat>
            <c:numRef>
              <c:f>BuildHistory!$A$4:$A$160</c:f>
              <c:numCache>
                <c:formatCode>mmm\-yy</c:formatCode>
                <c:ptCount val="157"/>
                <c:pt idx="0">
                  <c:v>36069.0</c:v>
                </c:pt>
                <c:pt idx="1">
                  <c:v>36100.0</c:v>
                </c:pt>
                <c:pt idx="2">
                  <c:v>36130.0</c:v>
                </c:pt>
                <c:pt idx="3">
                  <c:v>36161.0</c:v>
                </c:pt>
                <c:pt idx="4">
                  <c:v>36192.0</c:v>
                </c:pt>
                <c:pt idx="5">
                  <c:v>36220.0</c:v>
                </c:pt>
                <c:pt idx="6">
                  <c:v>36251.0</c:v>
                </c:pt>
                <c:pt idx="7">
                  <c:v>36281.0</c:v>
                </c:pt>
                <c:pt idx="8">
                  <c:v>36312.0</c:v>
                </c:pt>
                <c:pt idx="9">
                  <c:v>36342.0</c:v>
                </c:pt>
                <c:pt idx="10">
                  <c:v>36373.0</c:v>
                </c:pt>
                <c:pt idx="11">
                  <c:v>36404.0</c:v>
                </c:pt>
                <c:pt idx="12">
                  <c:v>36434.0</c:v>
                </c:pt>
                <c:pt idx="13">
                  <c:v>36465.0</c:v>
                </c:pt>
                <c:pt idx="14">
                  <c:v>36495.0</c:v>
                </c:pt>
                <c:pt idx="15">
                  <c:v>36526.0</c:v>
                </c:pt>
                <c:pt idx="16">
                  <c:v>36557.0</c:v>
                </c:pt>
                <c:pt idx="17">
                  <c:v>36586.0</c:v>
                </c:pt>
                <c:pt idx="18">
                  <c:v>36617.0</c:v>
                </c:pt>
                <c:pt idx="19">
                  <c:v>36647.0</c:v>
                </c:pt>
                <c:pt idx="20">
                  <c:v>36678.0</c:v>
                </c:pt>
                <c:pt idx="21">
                  <c:v>36708.0</c:v>
                </c:pt>
                <c:pt idx="22">
                  <c:v>36739.0</c:v>
                </c:pt>
                <c:pt idx="23">
                  <c:v>36770.0</c:v>
                </c:pt>
                <c:pt idx="24">
                  <c:v>36800.0</c:v>
                </c:pt>
                <c:pt idx="25">
                  <c:v>36831.0</c:v>
                </c:pt>
                <c:pt idx="26">
                  <c:v>36861.0</c:v>
                </c:pt>
                <c:pt idx="27">
                  <c:v>36892.0</c:v>
                </c:pt>
                <c:pt idx="28">
                  <c:v>36923.0</c:v>
                </c:pt>
                <c:pt idx="29">
                  <c:v>36951.0</c:v>
                </c:pt>
                <c:pt idx="30">
                  <c:v>36982.0</c:v>
                </c:pt>
                <c:pt idx="31">
                  <c:v>37012.0</c:v>
                </c:pt>
                <c:pt idx="32">
                  <c:v>37043.0</c:v>
                </c:pt>
                <c:pt idx="33">
                  <c:v>37073.0</c:v>
                </c:pt>
                <c:pt idx="34">
                  <c:v>37104.0</c:v>
                </c:pt>
                <c:pt idx="35">
                  <c:v>37135.0</c:v>
                </c:pt>
                <c:pt idx="36">
                  <c:v>37165.0</c:v>
                </c:pt>
                <c:pt idx="37">
                  <c:v>37196.0</c:v>
                </c:pt>
                <c:pt idx="38">
                  <c:v>37226.0</c:v>
                </c:pt>
                <c:pt idx="39">
                  <c:v>37257.0</c:v>
                </c:pt>
                <c:pt idx="40">
                  <c:v>37288.0</c:v>
                </c:pt>
                <c:pt idx="41">
                  <c:v>37316.0</c:v>
                </c:pt>
                <c:pt idx="42">
                  <c:v>37347.0</c:v>
                </c:pt>
                <c:pt idx="43">
                  <c:v>37377.0</c:v>
                </c:pt>
                <c:pt idx="44">
                  <c:v>37408.0</c:v>
                </c:pt>
                <c:pt idx="45">
                  <c:v>37438.0</c:v>
                </c:pt>
                <c:pt idx="46">
                  <c:v>37469.0</c:v>
                </c:pt>
                <c:pt idx="47">
                  <c:v>37500.0</c:v>
                </c:pt>
                <c:pt idx="48">
                  <c:v>37530.0</c:v>
                </c:pt>
                <c:pt idx="49">
                  <c:v>37561.0</c:v>
                </c:pt>
                <c:pt idx="50">
                  <c:v>37591.0</c:v>
                </c:pt>
                <c:pt idx="51">
                  <c:v>37622.0</c:v>
                </c:pt>
                <c:pt idx="52">
                  <c:v>37653.0</c:v>
                </c:pt>
                <c:pt idx="53">
                  <c:v>37681.0</c:v>
                </c:pt>
                <c:pt idx="54">
                  <c:v>37712.0</c:v>
                </c:pt>
                <c:pt idx="55">
                  <c:v>37742.0</c:v>
                </c:pt>
                <c:pt idx="56">
                  <c:v>37773.0</c:v>
                </c:pt>
                <c:pt idx="57">
                  <c:v>37803.0</c:v>
                </c:pt>
                <c:pt idx="58">
                  <c:v>37834.0</c:v>
                </c:pt>
                <c:pt idx="59">
                  <c:v>37865.0</c:v>
                </c:pt>
                <c:pt idx="60">
                  <c:v>37895.0</c:v>
                </c:pt>
                <c:pt idx="61">
                  <c:v>37926.0</c:v>
                </c:pt>
                <c:pt idx="62">
                  <c:v>37956.0</c:v>
                </c:pt>
                <c:pt idx="63">
                  <c:v>37987.0</c:v>
                </c:pt>
                <c:pt idx="64">
                  <c:v>38018.0</c:v>
                </c:pt>
                <c:pt idx="65">
                  <c:v>38047.0</c:v>
                </c:pt>
                <c:pt idx="66">
                  <c:v>38078.0</c:v>
                </c:pt>
                <c:pt idx="67">
                  <c:v>38108.0</c:v>
                </c:pt>
                <c:pt idx="68">
                  <c:v>38139.0</c:v>
                </c:pt>
                <c:pt idx="69">
                  <c:v>38169.0</c:v>
                </c:pt>
                <c:pt idx="70">
                  <c:v>38200.0</c:v>
                </c:pt>
                <c:pt idx="71">
                  <c:v>38231.0</c:v>
                </c:pt>
                <c:pt idx="72">
                  <c:v>38261.0</c:v>
                </c:pt>
                <c:pt idx="73">
                  <c:v>38292.0</c:v>
                </c:pt>
                <c:pt idx="74">
                  <c:v>38322.0</c:v>
                </c:pt>
                <c:pt idx="75">
                  <c:v>38353.0</c:v>
                </c:pt>
                <c:pt idx="76">
                  <c:v>38384.0</c:v>
                </c:pt>
                <c:pt idx="77">
                  <c:v>38412.0</c:v>
                </c:pt>
                <c:pt idx="78">
                  <c:v>38443.0</c:v>
                </c:pt>
                <c:pt idx="79">
                  <c:v>38473.0</c:v>
                </c:pt>
                <c:pt idx="80">
                  <c:v>38534.0</c:v>
                </c:pt>
                <c:pt idx="81">
                  <c:v>38565.0</c:v>
                </c:pt>
                <c:pt idx="82">
                  <c:v>38596.0</c:v>
                </c:pt>
                <c:pt idx="83">
                  <c:v>38626.0</c:v>
                </c:pt>
                <c:pt idx="84">
                  <c:v>38657.0</c:v>
                </c:pt>
                <c:pt idx="85">
                  <c:v>38687.0</c:v>
                </c:pt>
                <c:pt idx="86">
                  <c:v>38718.0</c:v>
                </c:pt>
                <c:pt idx="87">
                  <c:v>38749.0</c:v>
                </c:pt>
                <c:pt idx="88">
                  <c:v>38777.0</c:v>
                </c:pt>
                <c:pt idx="89">
                  <c:v>38808.0</c:v>
                </c:pt>
                <c:pt idx="90">
                  <c:v>38838.0</c:v>
                </c:pt>
                <c:pt idx="91">
                  <c:v>38869.0</c:v>
                </c:pt>
                <c:pt idx="92">
                  <c:v>38899.0</c:v>
                </c:pt>
                <c:pt idx="93">
                  <c:v>38930.0</c:v>
                </c:pt>
                <c:pt idx="94">
                  <c:v>38961.0</c:v>
                </c:pt>
                <c:pt idx="95">
                  <c:v>38991.0</c:v>
                </c:pt>
                <c:pt idx="96">
                  <c:v>39022.0</c:v>
                </c:pt>
                <c:pt idx="97">
                  <c:v>39052.0</c:v>
                </c:pt>
                <c:pt idx="98">
                  <c:v>39083.0</c:v>
                </c:pt>
                <c:pt idx="99">
                  <c:v>39114.0</c:v>
                </c:pt>
                <c:pt idx="100">
                  <c:v>39142.0</c:v>
                </c:pt>
                <c:pt idx="101">
                  <c:v>39173.0</c:v>
                </c:pt>
                <c:pt idx="102">
                  <c:v>39203.0</c:v>
                </c:pt>
                <c:pt idx="103">
                  <c:v>39234.0</c:v>
                </c:pt>
                <c:pt idx="104">
                  <c:v>39264.0</c:v>
                </c:pt>
                <c:pt idx="105">
                  <c:v>39295.0</c:v>
                </c:pt>
                <c:pt idx="106">
                  <c:v>39326.0</c:v>
                </c:pt>
                <c:pt idx="107">
                  <c:v>39356.0</c:v>
                </c:pt>
                <c:pt idx="108">
                  <c:v>39387.0</c:v>
                </c:pt>
                <c:pt idx="109">
                  <c:v>39417.0</c:v>
                </c:pt>
                <c:pt idx="110">
                  <c:v>39448.0</c:v>
                </c:pt>
                <c:pt idx="111">
                  <c:v>39479.0</c:v>
                </c:pt>
                <c:pt idx="112">
                  <c:v>39508.0</c:v>
                </c:pt>
                <c:pt idx="113">
                  <c:v>39539.0</c:v>
                </c:pt>
                <c:pt idx="114">
                  <c:v>39569.0</c:v>
                </c:pt>
                <c:pt idx="115">
                  <c:v>39600.0</c:v>
                </c:pt>
                <c:pt idx="116">
                  <c:v>39630.0</c:v>
                </c:pt>
                <c:pt idx="117">
                  <c:v>39661.0</c:v>
                </c:pt>
                <c:pt idx="118">
                  <c:v>39692.0</c:v>
                </c:pt>
                <c:pt idx="119">
                  <c:v>39722.0</c:v>
                </c:pt>
                <c:pt idx="120">
                  <c:v>39753.0</c:v>
                </c:pt>
                <c:pt idx="121">
                  <c:v>39783.0</c:v>
                </c:pt>
                <c:pt idx="122">
                  <c:v>39814.0</c:v>
                </c:pt>
                <c:pt idx="123">
                  <c:v>39845.0</c:v>
                </c:pt>
                <c:pt idx="124">
                  <c:v>39873.0</c:v>
                </c:pt>
                <c:pt idx="125">
                  <c:v>39904.0</c:v>
                </c:pt>
                <c:pt idx="126">
                  <c:v>39934.0</c:v>
                </c:pt>
                <c:pt idx="127">
                  <c:v>39965.0</c:v>
                </c:pt>
                <c:pt idx="128">
                  <c:v>39995.0</c:v>
                </c:pt>
                <c:pt idx="129">
                  <c:v>40026.0</c:v>
                </c:pt>
                <c:pt idx="130">
                  <c:v>40057.0</c:v>
                </c:pt>
                <c:pt idx="131">
                  <c:v>40087.0</c:v>
                </c:pt>
                <c:pt idx="132">
                  <c:v>40118.0</c:v>
                </c:pt>
                <c:pt idx="133">
                  <c:v>40148.0</c:v>
                </c:pt>
                <c:pt idx="134">
                  <c:v>40179.0</c:v>
                </c:pt>
                <c:pt idx="135">
                  <c:v>40210.0</c:v>
                </c:pt>
                <c:pt idx="136">
                  <c:v>40238.0</c:v>
                </c:pt>
                <c:pt idx="137">
                  <c:v>40269.0</c:v>
                </c:pt>
                <c:pt idx="138">
                  <c:v>40299.0</c:v>
                </c:pt>
                <c:pt idx="139">
                  <c:v>40330.0</c:v>
                </c:pt>
                <c:pt idx="140">
                  <c:v>40360.0</c:v>
                </c:pt>
                <c:pt idx="141">
                  <c:v>40391.0</c:v>
                </c:pt>
                <c:pt idx="142">
                  <c:v>40422.0</c:v>
                </c:pt>
                <c:pt idx="143">
                  <c:v>40452.0</c:v>
                </c:pt>
                <c:pt idx="144">
                  <c:v>40483.0</c:v>
                </c:pt>
                <c:pt idx="145">
                  <c:v>40513.0</c:v>
                </c:pt>
                <c:pt idx="146">
                  <c:v>40544.0</c:v>
                </c:pt>
                <c:pt idx="147">
                  <c:v>40575.0</c:v>
                </c:pt>
                <c:pt idx="148">
                  <c:v>40603.0</c:v>
                </c:pt>
                <c:pt idx="149">
                  <c:v>40634.0</c:v>
                </c:pt>
                <c:pt idx="150">
                  <c:v>40664.0</c:v>
                </c:pt>
                <c:pt idx="151">
                  <c:v>40695.0</c:v>
                </c:pt>
                <c:pt idx="152">
                  <c:v>40725.0</c:v>
                </c:pt>
                <c:pt idx="153">
                  <c:v>40756.0</c:v>
                </c:pt>
                <c:pt idx="154">
                  <c:v>40787.0</c:v>
                </c:pt>
                <c:pt idx="155">
                  <c:v>40817.0</c:v>
                </c:pt>
                <c:pt idx="156">
                  <c:v>40848.0</c:v>
                </c:pt>
              </c:numCache>
            </c:numRef>
          </c:cat>
          <c:val>
            <c:numRef>
              <c:f>BuildHistory!$AC$4:$AC$160</c:f>
              <c:numCache>
                <c:formatCode>#,##0_);[Red]\(#,##0\)</c:formatCode>
                <c:ptCount val="157"/>
                <c:pt idx="0" formatCode="General">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0.0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8.149203E6</c:v>
                </c:pt>
                <c:pt idx="137">
                  <c:v>8.176353E6</c:v>
                </c:pt>
                <c:pt idx="138">
                  <c:v>8.176353E6</c:v>
                </c:pt>
                <c:pt idx="139">
                  <c:v>8.176353E6</c:v>
                </c:pt>
                <c:pt idx="140">
                  <c:v>8.176353E6</c:v>
                </c:pt>
                <c:pt idx="141" formatCode="General">
                  <c:v>8.176353E6</c:v>
                </c:pt>
                <c:pt idx="142" formatCode="General">
                  <c:v>8.176353E6</c:v>
                </c:pt>
                <c:pt idx="143" formatCode="General">
                  <c:v>8.176353E6</c:v>
                </c:pt>
                <c:pt idx="144" formatCode="General">
                  <c:v>8.176353E6</c:v>
                </c:pt>
                <c:pt idx="145" formatCode="General">
                  <c:v>8.176353E6</c:v>
                </c:pt>
                <c:pt idx="146" formatCode="General">
                  <c:v>8.176353E6</c:v>
                </c:pt>
                <c:pt idx="147" formatCode="General">
                  <c:v>8.176353E6</c:v>
                </c:pt>
                <c:pt idx="148" formatCode="General">
                  <c:v>1.0512634E7</c:v>
                </c:pt>
                <c:pt idx="149" formatCode="General">
                  <c:v>1.0512634E7</c:v>
                </c:pt>
                <c:pt idx="150" formatCode="General">
                  <c:v>1.0512634E7</c:v>
                </c:pt>
                <c:pt idx="151" formatCode="General">
                  <c:v>1.0512634E7</c:v>
                </c:pt>
                <c:pt idx="152" formatCode="General">
                  <c:v>5.7911353E7</c:v>
                </c:pt>
                <c:pt idx="153" formatCode="General">
                  <c:v>5.7911353E7</c:v>
                </c:pt>
                <c:pt idx="154" formatCode="General">
                  <c:v>5.7911353E7</c:v>
                </c:pt>
                <c:pt idx="155" formatCode="General">
                  <c:v>5.7911353E7</c:v>
                </c:pt>
                <c:pt idx="156" formatCode="General">
                  <c:v>5.7911353E7</c:v>
                </c:pt>
              </c:numCache>
            </c:numRef>
          </c:val>
        </c:ser>
        <c:dLbls>
          <c:showLegendKey val="0"/>
          <c:showVal val="0"/>
          <c:showCatName val="0"/>
          <c:showSerName val="0"/>
          <c:showPercent val="0"/>
          <c:showBubbleSize val="0"/>
        </c:dLbls>
        <c:axId val="2128557016"/>
        <c:axId val="2128461048"/>
      </c:areaChart>
      <c:dateAx>
        <c:axId val="2128557016"/>
        <c:scaling>
          <c:orientation val="minMax"/>
        </c:scaling>
        <c:delete val="0"/>
        <c:axPos val="t"/>
        <c:numFmt formatCode="mmm\-yy" sourceLinked="1"/>
        <c:majorTickMark val="out"/>
        <c:minorTickMark val="in"/>
        <c:tickLblPos val="none"/>
        <c:spPr>
          <a:ln w="3175">
            <a:solidFill>
              <a:srgbClr val="000000"/>
            </a:solidFill>
            <a:prstDash val="solid"/>
          </a:ln>
        </c:spPr>
        <c:crossAx val="2128461048"/>
        <c:crosses val="autoZero"/>
        <c:auto val="1"/>
        <c:lblOffset val="100"/>
        <c:baseTimeUnit val="months"/>
        <c:majorUnit val="144.0"/>
        <c:majorTimeUnit val="months"/>
        <c:minorUnit val="12.0"/>
        <c:minorTimeUnit val="months"/>
      </c:dateAx>
      <c:valAx>
        <c:axId val="2128461048"/>
        <c:scaling>
          <c:orientation val="maxMin"/>
          <c:max val="1.75E8"/>
          <c:min val="0.0"/>
        </c:scaling>
        <c:delete val="0"/>
        <c:axPos val="r"/>
        <c:title>
          <c:tx>
            <c:rich>
              <a:bodyPr rot="0" vert="horz"/>
              <a:lstStyle/>
              <a:p>
                <a:pPr algn="l">
                  <a:defRPr sz="1100" b="0" i="0" u="none" strike="noStrike" baseline="0">
                    <a:solidFill>
                      <a:srgbClr val="000000"/>
                    </a:solidFill>
                    <a:latin typeface="Calibri"/>
                    <a:ea typeface="Calibri"/>
                    <a:cs typeface="Calibri"/>
                  </a:defRPr>
                </a:pPr>
                <a:r>
                  <a:rPr lang="en-US" sz="900" b="0" i="0" u="none" strike="noStrike" baseline="0">
                    <a:solidFill>
                      <a:srgbClr val="000000"/>
                    </a:solidFill>
                    <a:latin typeface="Verdana"/>
                  </a:rPr>
                  <a:t>Millions </a:t>
                </a:r>
              </a:p>
              <a:p>
                <a:pPr algn="l">
                  <a:defRPr sz="1100" b="0" i="0" u="none" strike="noStrike" baseline="0">
                    <a:solidFill>
                      <a:srgbClr val="000000"/>
                    </a:solidFill>
                    <a:latin typeface="Calibri"/>
                    <a:ea typeface="Calibri"/>
                    <a:cs typeface="Calibri"/>
                  </a:defRPr>
                </a:pPr>
                <a:r>
                  <a:rPr lang="en-US" sz="900" b="0" i="0" u="none" strike="noStrike" baseline="0">
                    <a:solidFill>
                      <a:srgbClr val="000000"/>
                    </a:solidFill>
                    <a:latin typeface="Verdana"/>
                  </a:rPr>
                  <a:t>of submissions</a:t>
                </a:r>
              </a:p>
            </c:rich>
          </c:tx>
          <c:layout>
            <c:manualLayout>
              <c:xMode val="edge"/>
              <c:yMode val="edge"/>
              <c:x val="0.836194563662375"/>
              <c:y val="0.0585167774919745"/>
            </c:manualLayout>
          </c:layout>
          <c:overlay val="0"/>
          <c:spPr>
            <a:noFill/>
            <a:ln w="3175">
              <a:noFill/>
              <a:prstDash val="solid"/>
            </a:ln>
            <a:effectLst/>
          </c:spPr>
        </c:title>
        <c:numFmt formatCode="#,," sourceLinked="0"/>
        <c:majorTickMark val="out"/>
        <c:minorTickMark val="in"/>
        <c:tickLblPos val="nextTo"/>
        <c:spPr>
          <a:ln w="3175">
            <a:solidFill>
              <a:srgbClr val="000000"/>
            </a:solidFill>
            <a:prstDash val="solid"/>
          </a:ln>
        </c:spPr>
        <c:txPr>
          <a:bodyPr rot="0" vert="horz"/>
          <a:lstStyle/>
          <a:p>
            <a:pPr>
              <a:defRPr sz="900" b="0" i="0" u="none" strike="noStrike" baseline="0">
                <a:solidFill>
                  <a:srgbClr val="000000"/>
                </a:solidFill>
                <a:latin typeface="Arial" pitchFamily="34" charset="0"/>
                <a:ea typeface="Verdana"/>
                <a:cs typeface="Arial" pitchFamily="34" charset="0"/>
              </a:defRPr>
            </a:pPr>
            <a:endParaRPr lang="en-US"/>
          </a:p>
        </c:txPr>
        <c:crossAx val="2128557016"/>
        <c:crosses val="max"/>
        <c:crossBetween val="midCat"/>
        <c:majorUnit val="2.5E7"/>
        <c:minorUnit val="5.0E6"/>
      </c:valAx>
      <c:spPr>
        <a:noFill/>
        <a:ln w="25400">
          <a:noFill/>
        </a:ln>
      </c:spPr>
    </c:plotArea>
    <c:legend>
      <c:legendPos val="r"/>
      <c:layout>
        <c:manualLayout>
          <c:xMode val="edge"/>
          <c:yMode val="edge"/>
          <c:x val="0.841201716738198"/>
          <c:y val="0.611528055284091"/>
          <c:w val="0.111126693927208"/>
          <c:h val="0.266244086260377"/>
        </c:manualLayout>
      </c:layout>
      <c:overlay val="0"/>
      <c:spPr>
        <a:noFill/>
        <a:ln w="25400">
          <a:noFill/>
        </a:ln>
      </c:spPr>
      <c:txPr>
        <a:bodyPr/>
        <a:lstStyle/>
        <a:p>
          <a:pPr>
            <a:defRPr sz="825" b="0" i="0" u="none" strike="noStrike" baseline="0">
              <a:solidFill>
                <a:srgbClr val="000000"/>
              </a:solidFill>
              <a:latin typeface="Verdana"/>
              <a:ea typeface="Verdana"/>
              <a:cs typeface="Verdana"/>
            </a:defRPr>
          </a:pPr>
          <a:endParaRPr lang="en-US"/>
        </a:p>
      </c:txPr>
    </c:legend>
    <c:plotVisOnly val="1"/>
    <c:dispBlanksAs val="zero"/>
    <c:showDLblsOverMax val="0"/>
  </c:chart>
  <c:spPr>
    <a:solidFill>
      <a:srgbClr val="FFFFFF"/>
    </a:solidFill>
    <a:ln w="9525">
      <a:noFill/>
    </a:ln>
  </c:spPr>
  <c:txPr>
    <a:bodyPr/>
    <a:lstStyle/>
    <a:p>
      <a:pPr>
        <a:defRPr sz="875" b="0" i="0" u="none" strike="noStrike" baseline="0">
          <a:solidFill>
            <a:srgbClr val="000000"/>
          </a:solidFill>
          <a:latin typeface="Arial"/>
          <a:ea typeface="Arial"/>
          <a:cs typeface="Arial"/>
        </a:defRPr>
      </a:pPr>
      <a:endParaRPr lang="en-US"/>
    </a:p>
  </c:txPr>
  <c:externalData r:id="rId1">
    <c:autoUpdate val="0"/>
  </c:externalData>
  <c:userShapes r:id="rId2"/>
</c:chartSpace>
</file>

<file path=ppt/drawings/_rels/vmlDrawing1.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png"/></Relationships>
</file>

<file path=ppt/drawings/drawing1.xml><?xml version="1.0" encoding="utf-8"?>
<c:userShapes xmlns:c="http://schemas.openxmlformats.org/drawingml/2006/chart">
  <cdr:relSizeAnchor xmlns:cdr="http://schemas.openxmlformats.org/drawingml/2006/chartDrawing">
    <cdr:from>
      <cdr:x>0.03528</cdr:x>
      <cdr:y>0.0627</cdr:y>
    </cdr:from>
    <cdr:to>
      <cdr:x>0.44139</cdr:x>
      <cdr:y>0.23069</cdr:y>
    </cdr:to>
    <cdr:sp macro="" textlink="">
      <cdr:nvSpPr>
        <cdr:cNvPr id="6147" name="Text Box 3"/>
        <cdr:cNvSpPr txBox="1">
          <a:spLocks xmlns:a="http://schemas.openxmlformats.org/drawingml/2006/main" noChangeArrowheads="1"/>
        </cdr:cNvSpPr>
      </cdr:nvSpPr>
      <cdr:spPr bwMode="auto">
        <a:xfrm xmlns:a="http://schemas.openxmlformats.org/drawingml/2006/main">
          <a:off x="316745" y="163228"/>
          <a:ext cx="3608942" cy="42882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36576" tIns="22860" rIns="0" bIns="0" anchor="t" upright="1"/>
        <a:lstStyle xmlns:a="http://schemas.openxmlformats.org/drawingml/2006/main"/>
        <a:p xmlns:a="http://schemas.openxmlformats.org/drawingml/2006/main">
          <a:pPr algn="l" rtl="0">
            <a:defRPr sz="1000"/>
          </a:pPr>
          <a:r>
            <a:rPr lang="en-US" sz="1200" b="1" i="0" u="none" strike="noStrike" baseline="0">
              <a:solidFill>
                <a:srgbClr val="333333"/>
              </a:solidFill>
              <a:latin typeface="Verdana"/>
            </a:rPr>
            <a:t>NCBI dbSNP database growth </a:t>
          </a:r>
        </a:p>
        <a:p xmlns:a="http://schemas.openxmlformats.org/drawingml/2006/main">
          <a:pPr algn="l" rtl="0">
            <a:defRPr sz="1000"/>
          </a:pPr>
          <a:r>
            <a:rPr lang="en-US" sz="1200" b="0" i="0" u="none" strike="noStrike" baseline="0">
              <a:solidFill>
                <a:srgbClr val="333333"/>
              </a:solidFill>
              <a:latin typeface="Verdana"/>
            </a:rPr>
            <a:t>human variations</a:t>
          </a:r>
        </a:p>
      </cdr:txBody>
    </cdr:sp>
  </cdr:relSizeAnchor>
  <cdr:relSizeAnchor xmlns:cdr="http://schemas.openxmlformats.org/drawingml/2006/chartDrawing">
    <cdr:from>
      <cdr:x>0.03528</cdr:x>
      <cdr:y>0.45697</cdr:y>
    </cdr:from>
    <cdr:to>
      <cdr:x>0.17675</cdr:x>
      <cdr:y>0.7789</cdr:y>
    </cdr:to>
    <cdr:sp macro="" textlink="">
      <cdr:nvSpPr>
        <cdr:cNvPr id="6148" name="Text Box 4"/>
        <cdr:cNvSpPr txBox="1">
          <a:spLocks xmlns:a="http://schemas.openxmlformats.org/drawingml/2006/main" noChangeAspect="1" noChangeArrowheads="1"/>
        </cdr:cNvSpPr>
      </cdr:nvSpPr>
      <cdr:spPr bwMode="auto">
        <a:xfrm xmlns:a="http://schemas.openxmlformats.org/drawingml/2006/main">
          <a:off x="313191" y="1392623"/>
          <a:ext cx="1255872" cy="9810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91440" tIns="228600" rIns="91440" bIns="45720" anchor="b" upright="1"/>
        <a:lstStyle xmlns:a="http://schemas.openxmlformats.org/drawingml/2006/main"/>
        <a:p xmlns:a="http://schemas.openxmlformats.org/drawingml/2006/main">
          <a:pPr rtl="0"/>
          <a:r>
            <a:rPr lang="en-US" sz="1100" b="1" i="0" baseline="0">
              <a:latin typeface="+mn-lt"/>
              <a:ea typeface="+mn-ea"/>
              <a:cs typeface="+mn-cs"/>
            </a:rPr>
            <a:t>Non-redundant annotations </a:t>
          </a:r>
          <a:endParaRPr lang="en-US" sz="1000"/>
        </a:p>
      </cdr:txBody>
    </cdr:sp>
  </cdr:relSizeAnchor>
</c:userShapes>
</file>

<file path=ppt/drawings/drawing2.xml><?xml version="1.0" encoding="utf-8"?>
<c:userShapes xmlns:c="http://schemas.openxmlformats.org/drawingml/2006/chart">
  <cdr:relSizeAnchor xmlns:cdr="http://schemas.openxmlformats.org/drawingml/2006/chartDrawing">
    <cdr:from>
      <cdr:x>0.0343</cdr:x>
      <cdr:y>0.04953</cdr:y>
    </cdr:from>
    <cdr:to>
      <cdr:x>0.16933</cdr:x>
      <cdr:y>0.46876</cdr:y>
    </cdr:to>
    <cdr:sp macro="" textlink="">
      <cdr:nvSpPr>
        <cdr:cNvPr id="35841" name="Text Box 1"/>
        <cdr:cNvSpPr txBox="1">
          <a:spLocks xmlns:a="http://schemas.openxmlformats.org/drawingml/2006/main" noChangeAspect="1" noChangeArrowheads="1"/>
        </cdr:cNvSpPr>
      </cdr:nvSpPr>
      <cdr:spPr bwMode="auto">
        <a:xfrm xmlns:a="http://schemas.openxmlformats.org/drawingml/2006/main">
          <a:off x="307954" y="154146"/>
          <a:ext cx="1200050" cy="127780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91440" tIns="137160" rIns="91440" bIns="182880" anchor="t" upright="1"/>
        <a:lstStyle xmlns:a="http://schemas.openxmlformats.org/drawingml/2006/main"/>
        <a:p xmlns:a="http://schemas.openxmlformats.org/drawingml/2006/main">
          <a:pPr rtl="0"/>
          <a:r>
            <a:rPr lang="en-US" sz="1100" b="1" i="0" baseline="0">
              <a:latin typeface="+mn-lt"/>
              <a:ea typeface="+mn-ea"/>
              <a:cs typeface="+mn-cs"/>
            </a:rPr>
            <a:t>Submissions </a:t>
          </a:r>
          <a:endParaRPr lang="en-US" sz="1000"/>
        </a:p>
        <a:p xmlns:a="http://schemas.openxmlformats.org/drawingml/2006/main">
          <a:pPr rtl="0"/>
          <a:r>
            <a:rPr lang="en-US" sz="1100" b="1" i="0" baseline="0">
              <a:latin typeface="+mn-lt"/>
              <a:ea typeface="+mn-ea"/>
              <a:cs typeface="+mn-cs"/>
            </a:rPr>
            <a:t>by project </a:t>
          </a:r>
          <a:endParaRPr lang="en-US" sz="1000"/>
        </a:p>
      </cdr:txBody>
    </cdr:sp>
  </cdr:relSizeAnchor>
  <cdr:relSizeAnchor xmlns:cdr="http://schemas.openxmlformats.org/drawingml/2006/chartDrawing">
    <cdr:from>
      <cdr:x>0.04849</cdr:x>
      <cdr:y>0.89487</cdr:y>
    </cdr:from>
    <cdr:to>
      <cdr:x>0.37322</cdr:x>
      <cdr:y>0.94791</cdr:y>
    </cdr:to>
    <cdr:sp macro="" textlink="">
      <cdr:nvSpPr>
        <cdr:cNvPr id="35844" name="Text Box 4"/>
        <cdr:cNvSpPr txBox="1">
          <a:spLocks xmlns:a="http://schemas.openxmlformats.org/drawingml/2006/main" noChangeArrowheads="1"/>
        </cdr:cNvSpPr>
      </cdr:nvSpPr>
      <cdr:spPr bwMode="auto">
        <a:xfrm xmlns:a="http://schemas.openxmlformats.org/drawingml/2006/main">
          <a:off x="430434" y="2468763"/>
          <a:ext cx="2882726" cy="14632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0" tIns="0" rIns="0" bIns="0" anchor="t" upright="1"/>
        <a:lstStyle xmlns:a="http://schemas.openxmlformats.org/drawingml/2006/main"/>
        <a:p xmlns:a="http://schemas.openxmlformats.org/drawingml/2006/main">
          <a:pPr algn="l" rtl="0">
            <a:defRPr sz="1000"/>
          </a:pPr>
          <a:r>
            <a:rPr lang="en-US" sz="800" b="0" i="0" u="none" strike="noStrike" baseline="0">
              <a:solidFill>
                <a:srgbClr val="333333"/>
              </a:solidFill>
              <a:latin typeface="Verdana"/>
            </a:rPr>
            <a:t>dbSNP build 135.  November 2011 </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A87592-5D9E-DE4F-8106-C3F97ACF2B82}" type="datetimeFigureOut">
              <a:rPr lang="en-US" smtClean="0"/>
              <a:t>7/24/14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7119EB-F6AF-D74E-9FA9-2A8370949B60}" type="slidenum">
              <a:rPr lang="en-US" smtClean="0"/>
              <a:t>‹#›</a:t>
            </a:fld>
            <a:endParaRPr lang="en-US"/>
          </a:p>
        </p:txBody>
      </p:sp>
    </p:spTree>
    <p:extLst>
      <p:ext uri="{BB962C8B-B14F-4D97-AF65-F5344CB8AC3E}">
        <p14:creationId xmlns:p14="http://schemas.microsoft.com/office/powerpoint/2010/main" val="79015083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08369D-50C2-5645-94C5-0D5E585E7A44}" type="slidenum">
              <a:rPr lang="en-US" smtClean="0"/>
              <a:t>3</a:t>
            </a:fld>
            <a:endParaRPr lang="en-US"/>
          </a:p>
        </p:txBody>
      </p:sp>
    </p:spTree>
    <p:extLst>
      <p:ext uri="{BB962C8B-B14F-4D97-AF65-F5344CB8AC3E}">
        <p14:creationId xmlns:p14="http://schemas.microsoft.com/office/powerpoint/2010/main" val="3411288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933A3E-C6DC-AA41-AAF0-25919FE9A2B4}" type="slidenum">
              <a:rPr lang="en-US"/>
              <a:pPr/>
              <a:t>18</a:t>
            </a:fld>
            <a:endParaRPr lang="en-US"/>
          </a:p>
        </p:txBody>
      </p:sp>
      <p:sp>
        <p:nvSpPr>
          <p:cNvPr id="1935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93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3D88B-08B5-524A-AE51-8C84E4865790}" type="slidenum">
              <a:rPr lang="en-US"/>
              <a:pPr/>
              <a:t>19</a:t>
            </a:fld>
            <a:endParaRPr lang="en-US"/>
          </a:p>
        </p:txBody>
      </p:sp>
      <p:sp>
        <p:nvSpPr>
          <p:cNvPr id="1945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945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57119EB-F6AF-D74E-9FA9-2A8370949B60}" type="slidenum">
              <a:rPr lang="en-US" smtClean="0"/>
              <a:t>24</a:t>
            </a:fld>
            <a:endParaRPr lang="en-US"/>
          </a:p>
        </p:txBody>
      </p:sp>
    </p:spTree>
    <p:extLst>
      <p:ext uri="{BB962C8B-B14F-4D97-AF65-F5344CB8AC3E}">
        <p14:creationId xmlns:p14="http://schemas.microsoft.com/office/powerpoint/2010/main" val="2983575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44 SNVs between</a:t>
            </a:r>
            <a:r>
              <a:rPr lang="en-US" baseline="0" dirty="0" smtClean="0"/>
              <a:t> Ren2 </a:t>
            </a:r>
            <a:r>
              <a:rPr lang="en-US" baseline="0" dirty="0" err="1" smtClean="0"/>
              <a:t>Tx</a:t>
            </a:r>
            <a:r>
              <a:rPr lang="en-US" baseline="0" dirty="0" smtClean="0"/>
              <a:t> alignment and Primary, 29 of these have </a:t>
            </a:r>
            <a:r>
              <a:rPr lang="en-US" baseline="0" dirty="0" err="1" smtClean="0"/>
              <a:t>rsIDs</a:t>
            </a:r>
            <a:r>
              <a:rPr lang="en-US" baseline="0" dirty="0" smtClean="0"/>
              <a:t>: of these, 19 Alt base = Ref (likely </a:t>
            </a:r>
            <a:r>
              <a:rPr lang="en-US" baseline="0" dirty="0" err="1" smtClean="0"/>
              <a:t>paralog</a:t>
            </a:r>
            <a:r>
              <a:rPr lang="en-US" baseline="0" dirty="0" smtClean="0"/>
              <a:t> diff and no evidence for polymorphism), 9 Alt base = </a:t>
            </a:r>
            <a:r>
              <a:rPr lang="en-US" baseline="0" dirty="0" err="1" smtClean="0"/>
              <a:t>Tx</a:t>
            </a:r>
            <a:r>
              <a:rPr lang="en-US" baseline="0" dirty="0" smtClean="0"/>
              <a:t> base (SNP and </a:t>
            </a:r>
            <a:r>
              <a:rPr lang="en-US" baseline="0" dirty="0" err="1" smtClean="0"/>
              <a:t>Parolog</a:t>
            </a:r>
            <a:r>
              <a:rPr lang="en-US" baseline="0" dirty="0" smtClean="0"/>
              <a:t> diff?), 1 Alt base != Ref and Alt base != </a:t>
            </a:r>
            <a:r>
              <a:rPr lang="en-US" baseline="0" dirty="0" err="1" smtClean="0"/>
              <a:t>Tx</a:t>
            </a:r>
            <a:r>
              <a:rPr lang="en-US" baseline="0" dirty="0" smtClean="0"/>
              <a:t>  (craziness)</a:t>
            </a:r>
            <a:endParaRPr lang="en-US" dirty="0"/>
          </a:p>
        </p:txBody>
      </p:sp>
      <p:sp>
        <p:nvSpPr>
          <p:cNvPr id="4" name="Slide Number Placeholder 3"/>
          <p:cNvSpPr>
            <a:spLocks noGrp="1"/>
          </p:cNvSpPr>
          <p:nvPr>
            <p:ph type="sldNum" sz="quarter" idx="10"/>
          </p:nvPr>
        </p:nvSpPr>
        <p:spPr/>
        <p:txBody>
          <a:bodyPr/>
          <a:lstStyle/>
          <a:p>
            <a:fld id="{093BE0E7-D61F-5643-ADAA-AF218E7465DC}" type="slidenum">
              <a:rPr lang="en-US" smtClean="0"/>
              <a:t>35</a:t>
            </a:fld>
            <a:endParaRPr lang="en-US"/>
          </a:p>
        </p:txBody>
      </p:sp>
    </p:spTree>
    <p:extLst>
      <p:ext uri="{BB962C8B-B14F-4D97-AF65-F5344CB8AC3E}">
        <p14:creationId xmlns:p14="http://schemas.microsoft.com/office/powerpoint/2010/main" val="1298112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861AC9-183C-BA4F-BFAB-92C207E8F0B3}" type="slidenum">
              <a:rPr lang="en-US" smtClean="0"/>
              <a:t>38</a:t>
            </a:fld>
            <a:endParaRPr lang="en-US"/>
          </a:p>
        </p:txBody>
      </p:sp>
    </p:spTree>
    <p:extLst>
      <p:ext uri="{BB962C8B-B14F-4D97-AF65-F5344CB8AC3E}">
        <p14:creationId xmlns:p14="http://schemas.microsoft.com/office/powerpoint/2010/main" val="3461811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968F57-8B38-084B-BDFC-70DF6FFFC175}" type="slidenum">
              <a:rPr lang="en-US" smtClean="0"/>
              <a:t>39</a:t>
            </a:fld>
            <a:endParaRPr lang="en-US"/>
          </a:p>
        </p:txBody>
      </p:sp>
    </p:spTree>
    <p:extLst>
      <p:ext uri="{BB962C8B-B14F-4D97-AF65-F5344CB8AC3E}">
        <p14:creationId xmlns:p14="http://schemas.microsoft.com/office/powerpoint/2010/main" val="2726923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GRC</a:t>
            </a:r>
            <a:r>
              <a:rPr lang="en-US" baseline="0" dirty="0" smtClean="0"/>
              <a:t> releases patches to the human assembly on a quarterly cycle. There are two varieties of patches:</a:t>
            </a:r>
          </a:p>
          <a:p>
            <a:pPr marL="228600" indent="-228600">
              <a:buAutoNum type="arabicPeriod"/>
            </a:pPr>
            <a:r>
              <a:rPr lang="en-US" baseline="0" dirty="0" smtClean="0"/>
              <a:t>FIX patches correct existing assembly problems: chromosome will update, patches integrated in GRCh38</a:t>
            </a:r>
          </a:p>
          <a:p>
            <a:pPr marL="228600" indent="-228600">
              <a:buAutoNum type="arabicPeriod"/>
            </a:pPr>
            <a:r>
              <a:rPr lang="en-US" baseline="0" dirty="0" smtClean="0"/>
              <a:t>NOVEL patches add new sequence representations: will become alternate loci</a:t>
            </a:r>
          </a:p>
          <a:p>
            <a:pPr marL="0" indent="0">
              <a:buNone/>
            </a:pPr>
            <a:endParaRPr lang="en-US" baseline="0" dirty="0" smtClean="0"/>
          </a:p>
          <a:p>
            <a:pPr marL="0" indent="0">
              <a:buNone/>
            </a:pPr>
            <a:r>
              <a:rPr lang="en-US" baseline="0" dirty="0" smtClean="0"/>
              <a:t>Approximately 3% of the current public human assembly GRCh37 is associated with a region that is represented by a patch or alternate locus.</a:t>
            </a:r>
          </a:p>
          <a:p>
            <a:pPr marL="0" indent="0">
              <a:buNone/>
            </a:pPr>
            <a:endParaRPr lang="en-US" baseline="0" dirty="0" smtClean="0"/>
          </a:p>
          <a:p>
            <a:pPr marL="0" indent="0">
              <a:buNone/>
            </a:pPr>
            <a:r>
              <a:rPr lang="en-US" baseline="0" dirty="0" smtClean="0"/>
              <a:t>As you can see, the GRC has been very busy with updating assemblies. I’d now like to talk about the tools and software we use to do this.</a:t>
            </a:r>
            <a:endParaRPr lang="en-US" dirty="0"/>
          </a:p>
        </p:txBody>
      </p:sp>
      <p:sp>
        <p:nvSpPr>
          <p:cNvPr id="4" name="Slide Number Placeholder 3"/>
          <p:cNvSpPr>
            <a:spLocks noGrp="1"/>
          </p:cNvSpPr>
          <p:nvPr>
            <p:ph type="sldNum" sz="quarter" idx="10"/>
          </p:nvPr>
        </p:nvSpPr>
        <p:spPr/>
        <p:txBody>
          <a:bodyPr/>
          <a:lstStyle/>
          <a:p>
            <a:fld id="{F5968F57-8B38-084B-BDFC-70DF6FFFC175}" type="slidenum">
              <a:rPr lang="en-US" smtClean="0"/>
              <a:t>41</a:t>
            </a:fld>
            <a:endParaRPr lang="en-US"/>
          </a:p>
        </p:txBody>
      </p:sp>
    </p:spTree>
    <p:extLst>
      <p:ext uri="{BB962C8B-B14F-4D97-AF65-F5344CB8AC3E}">
        <p14:creationId xmlns:p14="http://schemas.microsoft.com/office/powerpoint/2010/main" val="2100898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reference is not just the is the chromosome sequences of the primary assembly unit, but also includes the alternate loci and patches, which are used to provide additional sequence representations at selected genomic regions. </a:t>
            </a:r>
          </a:p>
          <a:p>
            <a:endParaRPr lang="en-US" dirty="0" smtClean="0"/>
          </a:p>
          <a:p>
            <a:r>
              <a:rPr lang="en-US" dirty="0" smtClean="0"/>
              <a:t>The GRC</a:t>
            </a:r>
            <a:r>
              <a:rPr lang="en-US" baseline="0" dirty="0" smtClean="0"/>
              <a:t> has been releasing patches to the human assembly on a quarterly cycle, and we’re now at GRCh37.p12. There are two varieties of patches:</a:t>
            </a:r>
          </a:p>
          <a:p>
            <a:pPr marL="228600" indent="-228600">
              <a:buAutoNum type="arabicPeriod"/>
            </a:pPr>
            <a:r>
              <a:rPr lang="en-US" baseline="0" dirty="0" smtClean="0"/>
              <a:t>FIX patches correct existing assembly problems: chromosome will update, patches integrated in GRCh38</a:t>
            </a:r>
          </a:p>
          <a:p>
            <a:pPr marL="228600" indent="-228600">
              <a:buAutoNum type="arabicPeriod"/>
            </a:pPr>
            <a:r>
              <a:rPr lang="en-US" baseline="0" dirty="0" smtClean="0"/>
              <a:t>NOVEL patches add new sequence representations: will become alternate loci</a:t>
            </a:r>
          </a:p>
          <a:p>
            <a:pPr marL="0" indent="0">
              <a:buNone/>
            </a:pPr>
            <a:endParaRPr lang="en-US" baseline="0" dirty="0" smtClean="0"/>
          </a:p>
          <a:p>
            <a:pPr marL="0" indent="0">
              <a:buNone/>
            </a:pPr>
            <a:r>
              <a:rPr lang="en-US" baseline="0" dirty="0" smtClean="0"/>
              <a:t>This ideogram shows the current distribution of patches and alternate loci, and you can see that many regions have changed since GRCh37. Note that approximately 3% of the current public human assembly GRCh37 is associated with a region that is represented by a patch or alternate locus.</a:t>
            </a:r>
          </a:p>
          <a:p>
            <a:pPr marL="0" indent="0">
              <a:buNone/>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62A5E41-1256-42A1-ADCE-B64D951911F3}" type="slidenum">
              <a:rPr lang="en-US" smtClean="0"/>
              <a:t>44</a:t>
            </a:fld>
            <a:endParaRPr lang="en-US"/>
          </a:p>
        </p:txBody>
      </p:sp>
    </p:spTree>
    <p:extLst>
      <p:ext uri="{BB962C8B-B14F-4D97-AF65-F5344CB8AC3E}">
        <p14:creationId xmlns:p14="http://schemas.microsoft.com/office/powerpoint/2010/main" val="1177982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up how</a:t>
            </a:r>
            <a:r>
              <a:rPr lang="en-US" baseline="0" dirty="0" smtClean="0"/>
              <a:t> much novel sequence added</a:t>
            </a:r>
          </a:p>
          <a:p>
            <a:r>
              <a:rPr lang="en-US" baseline="0" dirty="0" smtClean="0"/>
              <a:t>Across all patches: 35 Mb of sequence added</a:t>
            </a:r>
            <a:endParaRPr lang="en-US" dirty="0"/>
          </a:p>
        </p:txBody>
      </p:sp>
      <p:sp>
        <p:nvSpPr>
          <p:cNvPr id="4" name="Slide Number Placeholder 3"/>
          <p:cNvSpPr>
            <a:spLocks noGrp="1"/>
          </p:cNvSpPr>
          <p:nvPr>
            <p:ph type="sldNum" sz="quarter" idx="10"/>
          </p:nvPr>
        </p:nvSpPr>
        <p:spPr/>
        <p:txBody>
          <a:bodyPr/>
          <a:lstStyle/>
          <a:p>
            <a:fld id="{957119EB-F6AF-D74E-9FA9-2A8370949B60}" type="slidenum">
              <a:rPr lang="en-US" smtClean="0"/>
              <a:t>47</a:t>
            </a:fld>
            <a:endParaRPr lang="en-US"/>
          </a:p>
        </p:txBody>
      </p:sp>
    </p:spTree>
    <p:extLst>
      <p:ext uri="{BB962C8B-B14F-4D97-AF65-F5344CB8AC3E}">
        <p14:creationId xmlns:p14="http://schemas.microsoft.com/office/powerpoint/2010/main" val="2103008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Susceptibility</a:t>
            </a:r>
            <a:r>
              <a:rPr lang="en-US" baseline="0" dirty="0" smtClean="0"/>
              <a:t> to </a:t>
            </a:r>
            <a:r>
              <a:rPr lang="en-US" baseline="0" dirty="0" err="1" smtClean="0"/>
              <a:t>thyrotoxic</a:t>
            </a:r>
            <a:r>
              <a:rPr lang="en-US" baseline="0" dirty="0" smtClean="0"/>
              <a:t> periodic paralysis</a:t>
            </a:r>
            <a:endParaRPr lang="en-US" dirty="0"/>
          </a:p>
        </p:txBody>
      </p:sp>
      <p:sp>
        <p:nvSpPr>
          <p:cNvPr id="4" name="Slide Number Placeholder 3"/>
          <p:cNvSpPr>
            <a:spLocks noGrp="1"/>
          </p:cNvSpPr>
          <p:nvPr>
            <p:ph type="sldNum" sz="quarter" idx="10"/>
          </p:nvPr>
        </p:nvSpPr>
        <p:spPr/>
        <p:txBody>
          <a:bodyPr/>
          <a:lstStyle/>
          <a:p>
            <a:fld id="{70D54B97-D9E0-BD44-8435-F059018676C3}" type="slidenum">
              <a:rPr lang="en-US" smtClean="0"/>
              <a:t>53</a:t>
            </a:fld>
            <a:endParaRPr lang="en-US"/>
          </a:p>
        </p:txBody>
      </p:sp>
    </p:spTree>
    <p:extLst>
      <p:ext uri="{BB962C8B-B14F-4D97-AF65-F5344CB8AC3E}">
        <p14:creationId xmlns:p14="http://schemas.microsoft.com/office/powerpoint/2010/main" val="3151333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08369D-50C2-5645-94C5-0D5E585E7A44}" type="slidenum">
              <a:rPr lang="en-US" smtClean="0"/>
              <a:t>6</a:t>
            </a:fld>
            <a:endParaRPr lang="en-US"/>
          </a:p>
        </p:txBody>
      </p:sp>
    </p:spTree>
    <p:extLst>
      <p:ext uri="{BB962C8B-B14F-4D97-AF65-F5344CB8AC3E}">
        <p14:creationId xmlns:p14="http://schemas.microsoft.com/office/powerpoint/2010/main" val="3288871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intermediate</a:t>
            </a:r>
            <a:r>
              <a:rPr lang="en-US" baseline="0" dirty="0" smtClean="0"/>
              <a:t> build GRCh37B, we are updating a subset of the high-confidence bases, about 1000, as our proof-of-principle. This panel shows reads from NA12878 aligned to </a:t>
            </a:r>
            <a:r>
              <a:rPr lang="en-US" baseline="0" dirty="0" err="1" smtClean="0"/>
              <a:t>chr.</a:t>
            </a:r>
            <a:r>
              <a:rPr lang="en-US" baseline="0" dirty="0" smtClean="0"/>
              <a:t> 19 that identify a base with MAF=0 in the LIN37 locus. This creates a non-consensus splice site.</a:t>
            </a:r>
          </a:p>
          <a:p>
            <a:endParaRPr lang="en-US" baseline="0" dirty="0" smtClean="0"/>
          </a:p>
          <a:p>
            <a:r>
              <a:rPr lang="en-US" baseline="0" dirty="0" smtClean="0"/>
              <a:t>To create accessioned sequence for correcting the reference, we are using </a:t>
            </a:r>
            <a:r>
              <a:rPr lang="en-US" baseline="0" dirty="0" err="1" smtClean="0"/>
              <a:t>cortex_con</a:t>
            </a:r>
            <a:r>
              <a:rPr lang="en-US" baseline="0" dirty="0" smtClean="0"/>
              <a:t> (</a:t>
            </a:r>
            <a:r>
              <a:rPr lang="en-US" baseline="0" dirty="0" err="1" smtClean="0"/>
              <a:t>Iqbal</a:t>
            </a:r>
            <a:r>
              <a:rPr lang="en-US" baseline="0" dirty="0" smtClean="0"/>
              <a:t> and </a:t>
            </a:r>
            <a:r>
              <a:rPr lang="en-US" baseline="0" dirty="0" err="1" smtClean="0"/>
              <a:t>Caccamo</a:t>
            </a:r>
            <a:r>
              <a:rPr lang="en-US" baseline="0" dirty="0" smtClean="0"/>
              <a:t>) to generate mini-</a:t>
            </a:r>
            <a:r>
              <a:rPr lang="en-US" baseline="0" dirty="0" err="1" smtClean="0"/>
              <a:t>contigs</a:t>
            </a:r>
            <a:r>
              <a:rPr lang="en-US" baseline="0" dirty="0" smtClean="0"/>
              <a:t> (&gt;= 50 </a:t>
            </a:r>
            <a:r>
              <a:rPr lang="en-US" baseline="0" dirty="0" err="1" smtClean="0"/>
              <a:t>bp</a:t>
            </a:r>
            <a:r>
              <a:rPr lang="en-US" baseline="0" dirty="0" smtClean="0"/>
              <a:t>) from collections of 1kG and RP11 WGS reads, the former selected from random 1kG populations.</a:t>
            </a:r>
            <a:endParaRPr lang="en-US" dirty="0"/>
          </a:p>
        </p:txBody>
      </p:sp>
      <p:sp>
        <p:nvSpPr>
          <p:cNvPr id="4" name="Slide Number Placeholder 3"/>
          <p:cNvSpPr>
            <a:spLocks noGrp="1"/>
          </p:cNvSpPr>
          <p:nvPr>
            <p:ph type="sldNum" sz="quarter" idx="10"/>
          </p:nvPr>
        </p:nvSpPr>
        <p:spPr/>
        <p:txBody>
          <a:bodyPr/>
          <a:lstStyle/>
          <a:p>
            <a:fld id="{462A5E41-1256-42A1-ADCE-B64D951911F3}" type="slidenum">
              <a:rPr lang="en-US" smtClean="0"/>
              <a:t>54</a:t>
            </a:fld>
            <a:endParaRPr lang="en-US"/>
          </a:p>
        </p:txBody>
      </p:sp>
    </p:spTree>
    <p:extLst>
      <p:ext uri="{BB962C8B-B14F-4D97-AF65-F5344CB8AC3E}">
        <p14:creationId xmlns:p14="http://schemas.microsoft.com/office/powerpoint/2010/main" val="229242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 NOVEL</a:t>
            </a:r>
            <a:r>
              <a:rPr lang="en-US" baseline="0" dirty="0" smtClean="0"/>
              <a:t> sequence for GRCh38 doesn’t just mean adding sequence that is completely unrepresented in GRCh37. While many of the NOVEL patches, like the one on the previous slide, represent </a:t>
            </a:r>
            <a:r>
              <a:rPr lang="en-US" baseline="0" dirty="0" err="1" smtClean="0"/>
              <a:t>indels</a:t>
            </a:r>
            <a:r>
              <a:rPr lang="en-US" baseline="0" dirty="0" smtClean="0"/>
              <a:t>, adding novel sequence also means adding sequence variants for regions too complex to be represented by a single path.</a:t>
            </a:r>
          </a:p>
          <a:p>
            <a:endParaRPr lang="en-US" dirty="0" smtClean="0"/>
          </a:p>
          <a:p>
            <a:r>
              <a:rPr lang="en-US" dirty="0" smtClean="0"/>
              <a:t>There is substantial</a:t>
            </a:r>
            <a:r>
              <a:rPr lang="en-US" baseline="0" dirty="0" smtClean="0"/>
              <a:t> variation at the LRC/KIR region on </a:t>
            </a:r>
            <a:r>
              <a:rPr lang="en-US" baseline="0" dirty="0" err="1" smtClean="0"/>
              <a:t>chr.</a:t>
            </a:r>
            <a:r>
              <a:rPr lang="en-US" baseline="0" dirty="0" smtClean="0"/>
              <a:t> 19. As shown on this slide, not only has the GRC replaced the GRCh37 path, which was derived from components from different clone libraries, with a single haplotype path from the CHM1 assembly, it also now has 8 different haplotypes represented as alternate loci. The addition of another 10+ haplotypes at this locus is also under consideration.</a:t>
            </a:r>
          </a:p>
        </p:txBody>
      </p:sp>
      <p:sp>
        <p:nvSpPr>
          <p:cNvPr id="4" name="Slide Number Placeholder 3"/>
          <p:cNvSpPr>
            <a:spLocks noGrp="1"/>
          </p:cNvSpPr>
          <p:nvPr>
            <p:ph type="sldNum" sz="quarter" idx="10"/>
          </p:nvPr>
        </p:nvSpPr>
        <p:spPr/>
        <p:txBody>
          <a:bodyPr/>
          <a:lstStyle/>
          <a:p>
            <a:fld id="{462A5E41-1256-42A1-ADCE-B64D951911F3}" type="slidenum">
              <a:rPr lang="en-US" smtClean="0"/>
              <a:t>59</a:t>
            </a:fld>
            <a:endParaRPr lang="en-US"/>
          </a:p>
        </p:txBody>
      </p:sp>
    </p:spTree>
    <p:extLst>
      <p:ext uri="{BB962C8B-B14F-4D97-AF65-F5344CB8AC3E}">
        <p14:creationId xmlns:p14="http://schemas.microsoft.com/office/powerpoint/2010/main" val="138097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D54B97-D9E0-BD44-8435-F059018676C3}" type="slidenum">
              <a:rPr lang="en-US" smtClean="0"/>
              <a:t>60</a:t>
            </a:fld>
            <a:endParaRPr lang="en-US"/>
          </a:p>
        </p:txBody>
      </p:sp>
    </p:spTree>
    <p:extLst>
      <p:ext uri="{BB962C8B-B14F-4D97-AF65-F5344CB8AC3E}">
        <p14:creationId xmlns:p14="http://schemas.microsoft.com/office/powerpoint/2010/main" val="584364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several mechanisms</a:t>
            </a:r>
            <a:r>
              <a:rPr lang="en-US" baseline="0" dirty="0" smtClean="0"/>
              <a:t> we can use for capturing decoy.</a:t>
            </a:r>
            <a:endParaRPr lang="en-US" dirty="0" smtClean="0"/>
          </a:p>
          <a:p>
            <a:endParaRPr lang="en-US" dirty="0" smtClean="0"/>
          </a:p>
          <a:p>
            <a:r>
              <a:rPr lang="en-US" dirty="0" smtClean="0"/>
              <a:t>Much </a:t>
            </a:r>
            <a:r>
              <a:rPr lang="en-US" baseline="0" dirty="0" smtClean="0"/>
              <a:t>of the decoy represents centromeric repeat sequence. In collaboration with Karen Hayden in Jim Kent’s lab at UCSC, the GRC is planning to include modeled </a:t>
            </a:r>
            <a:r>
              <a:rPr lang="en-US" baseline="0" dirty="0" err="1" smtClean="0"/>
              <a:t>centromeric</a:t>
            </a:r>
            <a:r>
              <a:rPr lang="en-US" baseline="0" dirty="0" smtClean="0"/>
              <a:t> sequences in GRCh38. </a:t>
            </a:r>
          </a:p>
          <a:p>
            <a:endParaRPr lang="en-US" baseline="0" dirty="0" smtClean="0"/>
          </a:p>
        </p:txBody>
      </p:sp>
      <p:sp>
        <p:nvSpPr>
          <p:cNvPr id="4" name="Slide Number Placeholder 3"/>
          <p:cNvSpPr>
            <a:spLocks noGrp="1"/>
          </p:cNvSpPr>
          <p:nvPr>
            <p:ph type="sldNum" sz="quarter" idx="10"/>
          </p:nvPr>
        </p:nvSpPr>
        <p:spPr/>
        <p:txBody>
          <a:bodyPr/>
          <a:lstStyle/>
          <a:p>
            <a:fld id="{462A5E41-1256-42A1-ADCE-B64D951911F3}" type="slidenum">
              <a:rPr lang="en-US" smtClean="0"/>
              <a:t>61</a:t>
            </a:fld>
            <a:endParaRPr lang="en-US"/>
          </a:p>
        </p:txBody>
      </p:sp>
    </p:spTree>
    <p:extLst>
      <p:ext uri="{BB962C8B-B14F-4D97-AF65-F5344CB8AC3E}">
        <p14:creationId xmlns:p14="http://schemas.microsoft.com/office/powerpoint/2010/main" val="497052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EFAC2A-A2FE-498F-B120-317E91CB9044}" type="slidenum">
              <a:rPr lang="en-US"/>
              <a:pPr/>
              <a:t>9</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n-US"/>
              <a:t>Two types of data- Whole Genome and clone based. Two different types of assembly problems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197FD8-81D1-4505-8592-C4DABC56EDAC}" type="slidenum">
              <a:rPr lang="en-US"/>
              <a:pPr/>
              <a:t>11</a:t>
            </a:fld>
            <a:endParaRPr lang="en-US"/>
          </a:p>
        </p:txBody>
      </p:sp>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Haplotypes blocks</a:t>
            </a:r>
            <a:r>
              <a:rPr lang="en-US" baseline="0" dirty="0" smtClean="0"/>
              <a:t> smaller unless you have good phasing. </a:t>
            </a:r>
            <a:endParaRPr lang="en-US" dirty="0"/>
          </a:p>
        </p:txBody>
      </p:sp>
      <p:sp>
        <p:nvSpPr>
          <p:cNvPr id="4" name="Slide Number Placeholder 3"/>
          <p:cNvSpPr>
            <a:spLocks noGrp="1"/>
          </p:cNvSpPr>
          <p:nvPr>
            <p:ph type="sldNum" sz="quarter" idx="10"/>
          </p:nvPr>
        </p:nvSpPr>
        <p:spPr/>
        <p:txBody>
          <a:bodyPr/>
          <a:lstStyle/>
          <a:p>
            <a:fld id="{C90F3BFF-C5A9-594B-9473-1174A88CDE67}" type="slidenum">
              <a:rPr lang="en-US" smtClean="0"/>
              <a:t>12</a:t>
            </a:fld>
            <a:endParaRPr lang="en-US"/>
          </a:p>
        </p:txBody>
      </p:sp>
    </p:spTree>
    <p:extLst>
      <p:ext uri="{BB962C8B-B14F-4D97-AF65-F5344CB8AC3E}">
        <p14:creationId xmlns:p14="http://schemas.microsoft.com/office/powerpoint/2010/main" val="3705285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B15A07-749A-40AC-84B5-8AA71113AA29}" type="slidenum">
              <a:rPr lang="en-US"/>
              <a:pPr/>
              <a:t>14</a:t>
            </a:fld>
            <a:endParaRPr lang="en-US"/>
          </a:p>
        </p:txBody>
      </p:sp>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Alignments refer to pairs</a:t>
            </a:r>
            <a:r>
              <a:rPr lang="en-US" baseline="0" dirty="0" smtClean="0"/>
              <a:t> of sequence. Once you know how a pair of sequences go together, you can look at stringing the pairs along into a contig. The contig is essentially the consensus sequence that is produced from the components.</a:t>
            </a:r>
          </a:p>
          <a:p>
            <a:endParaRPr lang="en-US" dirty="0" smtClean="0"/>
          </a:p>
          <a:p>
            <a:r>
              <a:rPr lang="en-US" baseline="0" dirty="0" smtClean="0"/>
              <a:t>To create a contig, we use the steps shown on this slide.</a:t>
            </a:r>
          </a:p>
          <a:p>
            <a:r>
              <a:rPr lang="en-US" baseline="0" dirty="0" smtClean="0"/>
              <a:t>What are switch points? As you create the consensus sequence of the contig, the switch points tell you where to stop using the sequence from one component and begin using the sequence from the next.</a:t>
            </a:r>
          </a:p>
        </p:txBody>
      </p:sp>
      <p:sp>
        <p:nvSpPr>
          <p:cNvPr id="4" name="Slide Number Placeholder 3"/>
          <p:cNvSpPr>
            <a:spLocks noGrp="1"/>
          </p:cNvSpPr>
          <p:nvPr>
            <p:ph type="sldNum" sz="quarter" idx="10"/>
          </p:nvPr>
        </p:nvSpPr>
        <p:spPr/>
        <p:txBody>
          <a:bodyPr/>
          <a:lstStyle/>
          <a:p>
            <a:fld id="{97E13606-EBB6-4FC0-8BBD-14AB01461104}" type="slidenum">
              <a:rPr lang="en-US" smtClean="0"/>
              <a:pPr/>
              <a:t>15</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2C8996-CB48-49E3-B686-5C86CC9D9070}" type="slidenum">
              <a:rPr lang="en-US"/>
              <a:pPr/>
              <a:t>16</a:t>
            </a:fld>
            <a:endParaRPr lang="en-US"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r>
              <a:rPr lang="en-US" dirty="0" smtClean="0"/>
              <a:t>Here’s a real-life</a:t>
            </a:r>
            <a:r>
              <a:rPr lang="en-US" baseline="0" dirty="0" smtClean="0"/>
              <a:t> example from human chromosome 3 where switch point selection is important.</a:t>
            </a:r>
          </a:p>
          <a:p>
            <a:endParaRPr lang="en-US" baseline="0" dirty="0" smtClean="0"/>
          </a:p>
          <a:p>
            <a:r>
              <a:rPr lang="en-US" baseline="0" dirty="0" smtClean="0"/>
              <a:t>Alignment has a red ball evaluation. Black marks suggest a problem in this region.</a:t>
            </a:r>
          </a:p>
          <a:p>
            <a:r>
              <a:rPr lang="en-US" baseline="0" dirty="0" smtClean="0"/>
              <a:t>Looking at the alignment, can see there is an inversion within the alignment. Thus, there will definitely be different sequences, depending on where the assembly switch point is placed.</a:t>
            </a:r>
          </a:p>
          <a:p>
            <a:endParaRPr lang="en-US" baseline="0" dirty="0" smtClean="0"/>
          </a:p>
          <a:p>
            <a:r>
              <a:rPr lang="en-US" dirty="0" smtClean="0"/>
              <a:t>This turns out to be critical, because</a:t>
            </a:r>
            <a:r>
              <a:rPr lang="en-US" baseline="0" dirty="0" smtClean="0"/>
              <a:t> the alignment occurs within the DOCK3 gene. In Build 36, switch point occurred at the end of the first component. The GRC received a report from annotators that one of the exons of this gene was inverted. For GRCh37, the switch point was moved to the beginning of component 2, which corrected this problem.</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685BDE-1FA0-624E-8898-A6FA8A9E7C3F}" type="slidenum">
              <a:rPr lang="en-US"/>
              <a:pPr/>
              <a:t>17</a:t>
            </a:fld>
            <a:endParaRPr lang="en-US"/>
          </a:p>
        </p:txBody>
      </p:sp>
      <p:sp>
        <p:nvSpPr>
          <p:cNvPr id="1925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9251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827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4417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CE38E4D-051A-41E1-86A4-E56916468FD0}" type="datetimeFigureOut">
              <a:rPr lang="en-US" smtClean="0"/>
              <a:t>7/24/14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86BB73A-582F-4420-9A14-CB10A2B2E5E8}" type="slidenum">
              <a:rPr lang="en-US" smtClean="0"/>
              <a:t>‹#›</a:t>
            </a:fld>
            <a:endParaRPr lang="en-US"/>
          </a:p>
        </p:txBody>
      </p:sp>
    </p:spTree>
    <p:extLst>
      <p:ext uri="{BB962C8B-B14F-4D97-AF65-F5344CB8AC3E}">
        <p14:creationId xmlns:p14="http://schemas.microsoft.com/office/powerpoint/2010/main" val="2836157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CE38E4D-051A-41E1-86A4-E56916468FD0}" type="datetimeFigureOut">
              <a:rPr lang="en-US" smtClean="0"/>
              <a:t>7/24/14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86BB73A-582F-4420-9A14-CB10A2B2E5E8}" type="slidenum">
              <a:rPr lang="en-US" smtClean="0"/>
              <a:t>‹#›</a:t>
            </a:fld>
            <a:endParaRPr lang="en-US"/>
          </a:p>
        </p:txBody>
      </p:sp>
    </p:spTree>
    <p:extLst>
      <p:ext uri="{BB962C8B-B14F-4D97-AF65-F5344CB8AC3E}">
        <p14:creationId xmlns:p14="http://schemas.microsoft.com/office/powerpoint/2010/main" val="1087160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CE38E4D-051A-41E1-86A4-E56916468FD0}" type="datetimeFigureOut">
              <a:rPr lang="en-US" smtClean="0"/>
              <a:t>7/24/14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86BB73A-582F-4420-9A14-CB10A2B2E5E8}" type="slidenum">
              <a:rPr lang="en-US" smtClean="0"/>
              <a:t>‹#›</a:t>
            </a:fld>
            <a:endParaRPr lang="en-US"/>
          </a:p>
        </p:txBody>
      </p:sp>
    </p:spTree>
    <p:extLst>
      <p:ext uri="{BB962C8B-B14F-4D97-AF65-F5344CB8AC3E}">
        <p14:creationId xmlns:p14="http://schemas.microsoft.com/office/powerpoint/2010/main" val="3801150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CE38E4D-051A-41E1-86A4-E56916468FD0}" type="datetimeFigureOut">
              <a:rPr lang="en-US" smtClean="0"/>
              <a:t>7/24/14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86BB73A-582F-4420-9A14-CB10A2B2E5E8}" type="slidenum">
              <a:rPr lang="en-US" smtClean="0"/>
              <a:t>‹#›</a:t>
            </a:fld>
            <a:endParaRPr lang="en-US"/>
          </a:p>
        </p:txBody>
      </p:sp>
    </p:spTree>
    <p:extLst>
      <p:ext uri="{BB962C8B-B14F-4D97-AF65-F5344CB8AC3E}">
        <p14:creationId xmlns:p14="http://schemas.microsoft.com/office/powerpoint/2010/main" val="3768350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CE38E4D-051A-41E1-86A4-E56916468FD0}" type="datetimeFigureOut">
              <a:rPr lang="en-US" smtClean="0"/>
              <a:t>7/24/14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86BB73A-582F-4420-9A14-CB10A2B2E5E8}" type="slidenum">
              <a:rPr lang="en-US" smtClean="0"/>
              <a:t>‹#›</a:t>
            </a:fld>
            <a:endParaRPr lang="en-US"/>
          </a:p>
        </p:txBody>
      </p:sp>
    </p:spTree>
    <p:extLst>
      <p:ext uri="{BB962C8B-B14F-4D97-AF65-F5344CB8AC3E}">
        <p14:creationId xmlns:p14="http://schemas.microsoft.com/office/powerpoint/2010/main" val="3362227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CE38E4D-051A-41E1-86A4-E56916468FD0}" type="datetimeFigureOut">
              <a:rPr lang="en-US" smtClean="0"/>
              <a:t>7/24/14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86BB73A-582F-4420-9A14-CB10A2B2E5E8}" type="slidenum">
              <a:rPr lang="en-US" smtClean="0"/>
              <a:t>‹#›</a:t>
            </a:fld>
            <a:endParaRPr lang="en-US"/>
          </a:p>
        </p:txBody>
      </p:sp>
    </p:spTree>
    <p:extLst>
      <p:ext uri="{BB962C8B-B14F-4D97-AF65-F5344CB8AC3E}">
        <p14:creationId xmlns:p14="http://schemas.microsoft.com/office/powerpoint/2010/main" val="400291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CE38E4D-051A-41E1-86A4-E56916468FD0}" type="datetimeFigureOut">
              <a:rPr lang="en-US" smtClean="0"/>
              <a:t>7/24/14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886BB73A-582F-4420-9A14-CB10A2B2E5E8}" type="slidenum">
              <a:rPr lang="en-US" smtClean="0"/>
              <a:t>‹#›</a:t>
            </a:fld>
            <a:endParaRPr lang="en-US"/>
          </a:p>
        </p:txBody>
      </p:sp>
    </p:spTree>
    <p:extLst>
      <p:ext uri="{BB962C8B-B14F-4D97-AF65-F5344CB8AC3E}">
        <p14:creationId xmlns:p14="http://schemas.microsoft.com/office/powerpoint/2010/main" val="84171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CE38E4D-051A-41E1-86A4-E56916468FD0}" type="datetimeFigureOut">
              <a:rPr lang="en-US" smtClean="0"/>
              <a:t>7/24/14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886BB73A-582F-4420-9A14-CB10A2B2E5E8}" type="slidenum">
              <a:rPr lang="en-US" smtClean="0"/>
              <a:t>‹#›</a:t>
            </a:fld>
            <a:endParaRPr lang="en-US"/>
          </a:p>
        </p:txBody>
      </p:sp>
    </p:spTree>
    <p:extLst>
      <p:ext uri="{BB962C8B-B14F-4D97-AF65-F5344CB8AC3E}">
        <p14:creationId xmlns:p14="http://schemas.microsoft.com/office/powerpoint/2010/main" val="3141390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CE38E4D-051A-41E1-86A4-E56916468FD0}" type="datetimeFigureOut">
              <a:rPr lang="en-US" smtClean="0"/>
              <a:t>7/24/14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886BB73A-582F-4420-9A14-CB10A2B2E5E8}" type="slidenum">
              <a:rPr lang="en-US" smtClean="0"/>
              <a:t>‹#›</a:t>
            </a:fld>
            <a:endParaRPr lang="en-US"/>
          </a:p>
        </p:txBody>
      </p:sp>
    </p:spTree>
    <p:extLst>
      <p:ext uri="{BB962C8B-B14F-4D97-AF65-F5344CB8AC3E}">
        <p14:creationId xmlns:p14="http://schemas.microsoft.com/office/powerpoint/2010/main" val="2087051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CE38E4D-051A-41E1-86A4-E56916468FD0}" type="datetimeFigureOut">
              <a:rPr lang="en-US" smtClean="0"/>
              <a:t>7/24/14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86BB73A-582F-4420-9A14-CB10A2B2E5E8}" type="slidenum">
              <a:rPr lang="en-US" smtClean="0"/>
              <a:t>‹#›</a:t>
            </a:fld>
            <a:endParaRPr lang="en-US"/>
          </a:p>
        </p:txBody>
      </p:sp>
    </p:spTree>
    <p:extLst>
      <p:ext uri="{BB962C8B-B14F-4D97-AF65-F5344CB8AC3E}">
        <p14:creationId xmlns:p14="http://schemas.microsoft.com/office/powerpoint/2010/main" val="3258953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CE38E4D-051A-41E1-86A4-E56916468FD0}" type="datetimeFigureOut">
              <a:rPr lang="en-US" smtClean="0"/>
              <a:t>7/24/14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86BB73A-582F-4420-9A14-CB10A2B2E5E8}" type="slidenum">
              <a:rPr lang="en-US" smtClean="0"/>
              <a:t>‹#›</a:t>
            </a:fld>
            <a:endParaRPr lang="en-US"/>
          </a:p>
        </p:txBody>
      </p:sp>
    </p:spTree>
    <p:extLst>
      <p:ext uri="{BB962C8B-B14F-4D97-AF65-F5344CB8AC3E}">
        <p14:creationId xmlns:p14="http://schemas.microsoft.com/office/powerpoint/2010/main" val="19910013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48970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g"/><Relationship Id="rId1" Type="http://schemas.openxmlformats.org/officeDocument/2006/relationships/slideLayout" Target="../slideLayouts/slideLayout7.xml"/><Relationship Id="rId2"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8.jpeg"/><Relationship Id="rId1" Type="http://schemas.openxmlformats.org/officeDocument/2006/relationships/slideLayout" Target="../slideLayouts/slideLayout7.xml"/><Relationship Id="rId2"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9.gi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1.bin"/><Relationship Id="rId5" Type="http://schemas.openxmlformats.org/officeDocument/2006/relationships/image" Target="../media/image22.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2.bin"/><Relationship Id="rId5" Type="http://schemas.openxmlformats.org/officeDocument/2006/relationships/image" Target="../media/image22.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gif"/></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tif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1.tiff"/><Relationship Id="rId4"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 Id="rId3" Type="http://schemas.openxmlformats.org/officeDocument/2006/relationships/chart" Target="../charts/char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 Id="rId3"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9.png"/></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2600" y="1257730"/>
            <a:ext cx="8520281" cy="830997"/>
          </a:xfrm>
          <a:prstGeom prst="rect">
            <a:avLst/>
          </a:prstGeom>
          <a:noFill/>
        </p:spPr>
        <p:txBody>
          <a:bodyPr wrap="none" rtlCol="0">
            <a:spAutoFit/>
          </a:bodyPr>
          <a:lstStyle/>
          <a:p>
            <a:r>
              <a:rPr lang="en-US" sz="4800" dirty="0" smtClean="0">
                <a:latin typeface="+mj-lt"/>
              </a:rPr>
              <a:t>Building the Reference Assembly</a:t>
            </a:r>
            <a:endParaRPr lang="en-US" sz="4800" dirty="0">
              <a:latin typeface="+mj-lt"/>
            </a:endParaRPr>
          </a:p>
        </p:txBody>
      </p:sp>
      <p:grpSp>
        <p:nvGrpSpPr>
          <p:cNvPr id="7" name="Group 6"/>
          <p:cNvGrpSpPr/>
          <p:nvPr/>
        </p:nvGrpSpPr>
        <p:grpSpPr>
          <a:xfrm>
            <a:off x="1" y="6475393"/>
            <a:ext cx="2031042" cy="369332"/>
            <a:chOff x="1" y="6484799"/>
            <a:chExt cx="2031042" cy="369332"/>
          </a:xfrm>
        </p:grpSpPr>
        <p:pic>
          <p:nvPicPr>
            <p:cNvPr id="5" name="Picture 4"/>
            <p:cNvPicPr>
              <a:picLocks noChangeAspect="1"/>
            </p:cNvPicPr>
            <p:nvPr/>
          </p:nvPicPr>
          <p:blipFill>
            <a:blip r:embed="rId2"/>
            <a:stretch>
              <a:fillRect/>
            </a:stretch>
          </p:blipFill>
          <p:spPr>
            <a:xfrm>
              <a:off x="1" y="6485118"/>
              <a:ext cx="368695" cy="368695"/>
            </a:xfrm>
            <a:prstGeom prst="rect">
              <a:avLst/>
            </a:prstGeom>
          </p:spPr>
        </p:pic>
        <p:sp>
          <p:nvSpPr>
            <p:cNvPr id="6" name="TextBox 5"/>
            <p:cNvSpPr txBox="1"/>
            <p:nvPr/>
          </p:nvSpPr>
          <p:spPr>
            <a:xfrm>
              <a:off x="300656" y="6484799"/>
              <a:ext cx="1730387" cy="369332"/>
            </a:xfrm>
            <a:prstGeom prst="rect">
              <a:avLst/>
            </a:prstGeom>
            <a:noFill/>
          </p:spPr>
          <p:txBody>
            <a:bodyPr wrap="none" rtlCol="0">
              <a:spAutoFit/>
            </a:bodyPr>
            <a:lstStyle/>
            <a:p>
              <a:r>
                <a:rPr lang="en-US" dirty="0" smtClean="0"/>
                <a:t>@</a:t>
              </a:r>
              <a:r>
                <a:rPr lang="en-US" dirty="0" err="1" smtClean="0"/>
                <a:t>deannachurch</a:t>
              </a:r>
              <a:endParaRPr lang="en-US" dirty="0"/>
            </a:p>
          </p:txBody>
        </p:sp>
      </p:grpSp>
      <p:sp>
        <p:nvSpPr>
          <p:cNvPr id="8" name="TextBox 7"/>
          <p:cNvSpPr txBox="1"/>
          <p:nvPr/>
        </p:nvSpPr>
        <p:spPr>
          <a:xfrm>
            <a:off x="5375398" y="6475075"/>
            <a:ext cx="3807089" cy="369332"/>
          </a:xfrm>
          <a:prstGeom prst="rect">
            <a:avLst/>
          </a:prstGeom>
          <a:noFill/>
        </p:spPr>
        <p:txBody>
          <a:bodyPr wrap="none" rtlCol="0">
            <a:spAutoFit/>
          </a:bodyPr>
          <a:lstStyle/>
          <a:p>
            <a:r>
              <a:rPr lang="en-US" dirty="0" smtClean="0"/>
              <a:t>Short Course in Medical Genetics 2014</a:t>
            </a:r>
            <a:endParaRPr lang="en-US" dirty="0"/>
          </a:p>
        </p:txBody>
      </p:sp>
      <p:sp>
        <p:nvSpPr>
          <p:cNvPr id="9" name="TextBox 8"/>
          <p:cNvSpPr txBox="1"/>
          <p:nvPr/>
        </p:nvSpPr>
        <p:spPr>
          <a:xfrm>
            <a:off x="2507831" y="2217003"/>
            <a:ext cx="4469818" cy="1015663"/>
          </a:xfrm>
          <a:prstGeom prst="rect">
            <a:avLst/>
          </a:prstGeom>
          <a:noFill/>
        </p:spPr>
        <p:txBody>
          <a:bodyPr wrap="none" rtlCol="0">
            <a:spAutoFit/>
          </a:bodyPr>
          <a:lstStyle/>
          <a:p>
            <a:pPr algn="ctr"/>
            <a:r>
              <a:rPr lang="en-US" sz="2000" dirty="0" smtClean="0"/>
              <a:t>Deanna M. Church </a:t>
            </a:r>
          </a:p>
          <a:p>
            <a:pPr algn="ctr"/>
            <a:r>
              <a:rPr lang="en-US" sz="2000" dirty="0" smtClean="0"/>
              <a:t>Senior Director of Genomics and Content</a:t>
            </a:r>
          </a:p>
          <a:p>
            <a:pPr algn="ctr"/>
            <a:r>
              <a:rPr lang="en-US" sz="2000" dirty="0" smtClean="0"/>
              <a:t>Personalis, </a:t>
            </a:r>
            <a:r>
              <a:rPr lang="en-US" sz="2000" dirty="0" err="1" smtClean="0"/>
              <a:t>Inc</a:t>
            </a:r>
            <a:endParaRPr lang="en-US" sz="20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746" y="3232666"/>
            <a:ext cx="4155989" cy="2077995"/>
          </a:xfrm>
          <a:prstGeom prst="rect">
            <a:avLst/>
          </a:prstGeom>
        </p:spPr>
      </p:pic>
    </p:spTree>
    <p:extLst>
      <p:ext uri="{BB962C8B-B14F-4D97-AF65-F5344CB8AC3E}">
        <p14:creationId xmlns:p14="http://schemas.microsoft.com/office/powerpoint/2010/main" val="328118448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ompsonAndThompso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3212"/>
            <a:ext cx="2475645" cy="2901432"/>
          </a:xfrm>
          <a:prstGeom prst="rect">
            <a:avLst/>
          </a:prstGeom>
        </p:spPr>
      </p:pic>
      <p:pic>
        <p:nvPicPr>
          <p:cNvPr id="3" name="Picture 2" descr="thecell.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38509" y="353212"/>
            <a:ext cx="2405491" cy="2901432"/>
          </a:xfrm>
          <a:prstGeom prst="rect">
            <a:avLst/>
          </a:prstGeom>
        </p:spPr>
      </p:pic>
      <p:pic>
        <p:nvPicPr>
          <p:cNvPr id="4" name="Picture 3" descr="GreenEggsAndHa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3070" y="353212"/>
            <a:ext cx="2237657" cy="2901432"/>
          </a:xfrm>
          <a:prstGeom prst="rect">
            <a:avLst/>
          </a:prstGeom>
        </p:spPr>
      </p:pic>
      <p:grpSp>
        <p:nvGrpSpPr>
          <p:cNvPr id="5" name="Group 4"/>
          <p:cNvGrpSpPr/>
          <p:nvPr/>
        </p:nvGrpSpPr>
        <p:grpSpPr>
          <a:xfrm>
            <a:off x="1237823" y="3254644"/>
            <a:ext cx="6677832" cy="3603356"/>
            <a:chOff x="1237823" y="3254644"/>
            <a:chExt cx="6677832" cy="3603356"/>
          </a:xfrm>
        </p:grpSpPr>
        <p:pic>
          <p:nvPicPr>
            <p:cNvPr id="6" name="Picture 5" descr="paper shredder .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043" y="3467100"/>
              <a:ext cx="4737100" cy="3390900"/>
            </a:xfrm>
            <a:prstGeom prst="rect">
              <a:avLst/>
            </a:prstGeom>
          </p:spPr>
        </p:pic>
        <p:cxnSp>
          <p:nvCxnSpPr>
            <p:cNvPr id="7" name="Straight Arrow Connector 6"/>
            <p:cNvCxnSpPr>
              <a:stCxn id="2" idx="2"/>
            </p:cNvCxnSpPr>
            <p:nvPr/>
          </p:nvCxnSpPr>
          <p:spPr>
            <a:xfrm>
              <a:off x="1237823" y="3254644"/>
              <a:ext cx="1561015" cy="949541"/>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4" idx="2"/>
            </p:cNvCxnSpPr>
            <p:nvPr/>
          </p:nvCxnSpPr>
          <p:spPr>
            <a:xfrm flipH="1">
              <a:off x="4623631" y="3254644"/>
              <a:ext cx="28268" cy="493369"/>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6312797" y="3254644"/>
              <a:ext cx="1602858" cy="1060502"/>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3967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Freeform 3"/>
          <p:cNvSpPr>
            <a:spLocks/>
          </p:cNvSpPr>
          <p:nvPr/>
        </p:nvSpPr>
        <p:spPr bwMode="auto">
          <a:xfrm>
            <a:off x="3429000" y="804980"/>
            <a:ext cx="1381125" cy="561975"/>
          </a:xfrm>
          <a:custGeom>
            <a:avLst/>
            <a:gdLst/>
            <a:ahLst/>
            <a:cxnLst>
              <a:cxn ang="0">
                <a:pos x="97" y="162"/>
              </a:cxn>
              <a:cxn ang="0">
                <a:pos x="143" y="100"/>
              </a:cxn>
              <a:cxn ang="0">
                <a:pos x="274" y="31"/>
              </a:cxn>
              <a:cxn ang="0">
                <a:pos x="404" y="46"/>
              </a:cxn>
              <a:cxn ang="0">
                <a:pos x="412" y="69"/>
              </a:cxn>
              <a:cxn ang="0">
                <a:pos x="443" y="146"/>
              </a:cxn>
              <a:cxn ang="0">
                <a:pos x="435" y="238"/>
              </a:cxn>
              <a:cxn ang="0">
                <a:pos x="389" y="254"/>
              </a:cxn>
              <a:cxn ang="0">
                <a:pos x="289" y="269"/>
              </a:cxn>
              <a:cxn ang="0">
                <a:pos x="143" y="238"/>
              </a:cxn>
              <a:cxn ang="0">
                <a:pos x="74" y="215"/>
              </a:cxn>
              <a:cxn ang="0">
                <a:pos x="28" y="146"/>
              </a:cxn>
              <a:cxn ang="0">
                <a:pos x="89" y="77"/>
              </a:cxn>
              <a:cxn ang="0">
                <a:pos x="205" y="85"/>
              </a:cxn>
              <a:cxn ang="0">
                <a:pos x="366" y="185"/>
              </a:cxn>
              <a:cxn ang="0">
                <a:pos x="251" y="338"/>
              </a:cxn>
              <a:cxn ang="0">
                <a:pos x="20" y="307"/>
              </a:cxn>
              <a:cxn ang="0">
                <a:pos x="297" y="154"/>
              </a:cxn>
              <a:cxn ang="0">
                <a:pos x="612" y="185"/>
              </a:cxn>
              <a:cxn ang="0">
                <a:pos x="458" y="323"/>
              </a:cxn>
              <a:cxn ang="0">
                <a:pos x="312" y="354"/>
              </a:cxn>
              <a:cxn ang="0">
                <a:pos x="220" y="277"/>
              </a:cxn>
              <a:cxn ang="0">
                <a:pos x="335" y="16"/>
              </a:cxn>
              <a:cxn ang="0">
                <a:pos x="443" y="8"/>
              </a:cxn>
              <a:cxn ang="0">
                <a:pos x="596" y="16"/>
              </a:cxn>
              <a:cxn ang="0">
                <a:pos x="604" y="115"/>
              </a:cxn>
              <a:cxn ang="0">
                <a:pos x="420" y="200"/>
              </a:cxn>
              <a:cxn ang="0">
                <a:pos x="381" y="146"/>
              </a:cxn>
              <a:cxn ang="0">
                <a:pos x="681" y="92"/>
              </a:cxn>
              <a:cxn ang="0">
                <a:pos x="819" y="131"/>
              </a:cxn>
              <a:cxn ang="0">
                <a:pos x="796" y="208"/>
              </a:cxn>
              <a:cxn ang="0">
                <a:pos x="489" y="300"/>
              </a:cxn>
              <a:cxn ang="0">
                <a:pos x="397" y="277"/>
              </a:cxn>
              <a:cxn ang="0">
                <a:pos x="420" y="238"/>
              </a:cxn>
              <a:cxn ang="0">
                <a:pos x="543" y="192"/>
              </a:cxn>
              <a:cxn ang="0">
                <a:pos x="819" y="138"/>
              </a:cxn>
              <a:cxn ang="0">
                <a:pos x="857" y="154"/>
              </a:cxn>
              <a:cxn ang="0">
                <a:pos x="719" y="177"/>
              </a:cxn>
              <a:cxn ang="0">
                <a:pos x="351" y="215"/>
              </a:cxn>
              <a:cxn ang="0">
                <a:pos x="251" y="177"/>
              </a:cxn>
              <a:cxn ang="0">
                <a:pos x="297" y="16"/>
              </a:cxn>
              <a:cxn ang="0">
                <a:pos x="404" y="0"/>
              </a:cxn>
              <a:cxn ang="0">
                <a:pos x="466" y="154"/>
              </a:cxn>
              <a:cxn ang="0">
                <a:pos x="358" y="192"/>
              </a:cxn>
              <a:cxn ang="0">
                <a:pos x="97" y="246"/>
              </a:cxn>
              <a:cxn ang="0">
                <a:pos x="13" y="223"/>
              </a:cxn>
              <a:cxn ang="0">
                <a:pos x="43" y="154"/>
              </a:cxn>
              <a:cxn ang="0">
                <a:pos x="151" y="123"/>
              </a:cxn>
              <a:cxn ang="0">
                <a:pos x="420" y="138"/>
              </a:cxn>
              <a:cxn ang="0">
                <a:pos x="412" y="215"/>
              </a:cxn>
              <a:cxn ang="0">
                <a:pos x="312" y="261"/>
              </a:cxn>
              <a:cxn ang="0">
                <a:pos x="320" y="200"/>
              </a:cxn>
              <a:cxn ang="0">
                <a:pos x="535" y="162"/>
              </a:cxn>
              <a:cxn ang="0">
                <a:pos x="589" y="177"/>
              </a:cxn>
            </a:cxnLst>
            <a:rect l="0" t="0" r="r" b="b"/>
            <a:pathLst>
              <a:path w="870" h="354">
                <a:moveTo>
                  <a:pt x="97" y="162"/>
                </a:moveTo>
                <a:cubicBezTo>
                  <a:pt x="107" y="122"/>
                  <a:pt x="113" y="125"/>
                  <a:pt x="143" y="100"/>
                </a:cubicBezTo>
                <a:cubicBezTo>
                  <a:pt x="198" y="54"/>
                  <a:pt x="207" y="45"/>
                  <a:pt x="274" y="31"/>
                </a:cubicBezTo>
                <a:cubicBezTo>
                  <a:pt x="317" y="36"/>
                  <a:pt x="362" y="34"/>
                  <a:pt x="404" y="46"/>
                </a:cubicBezTo>
                <a:cubicBezTo>
                  <a:pt x="412" y="48"/>
                  <a:pt x="409" y="62"/>
                  <a:pt x="412" y="69"/>
                </a:cubicBezTo>
                <a:cubicBezTo>
                  <a:pt x="423" y="94"/>
                  <a:pt x="443" y="146"/>
                  <a:pt x="443" y="146"/>
                </a:cubicBezTo>
                <a:cubicBezTo>
                  <a:pt x="440" y="177"/>
                  <a:pt x="449" y="210"/>
                  <a:pt x="435" y="238"/>
                </a:cubicBezTo>
                <a:cubicBezTo>
                  <a:pt x="428" y="253"/>
                  <a:pt x="404" y="249"/>
                  <a:pt x="389" y="254"/>
                </a:cubicBezTo>
                <a:cubicBezTo>
                  <a:pt x="350" y="268"/>
                  <a:pt x="347" y="263"/>
                  <a:pt x="289" y="269"/>
                </a:cubicBezTo>
                <a:cubicBezTo>
                  <a:pt x="96" y="244"/>
                  <a:pt x="228" y="274"/>
                  <a:pt x="143" y="238"/>
                </a:cubicBezTo>
                <a:cubicBezTo>
                  <a:pt x="121" y="228"/>
                  <a:pt x="74" y="215"/>
                  <a:pt x="74" y="215"/>
                </a:cubicBezTo>
                <a:cubicBezTo>
                  <a:pt x="40" y="189"/>
                  <a:pt x="41" y="184"/>
                  <a:pt x="28" y="146"/>
                </a:cubicBezTo>
                <a:cubicBezTo>
                  <a:pt x="39" y="73"/>
                  <a:pt x="27" y="93"/>
                  <a:pt x="89" y="77"/>
                </a:cubicBezTo>
                <a:cubicBezTo>
                  <a:pt x="128" y="80"/>
                  <a:pt x="167" y="77"/>
                  <a:pt x="205" y="85"/>
                </a:cubicBezTo>
                <a:cubicBezTo>
                  <a:pt x="250" y="95"/>
                  <a:pt x="342" y="148"/>
                  <a:pt x="366" y="185"/>
                </a:cubicBezTo>
                <a:cubicBezTo>
                  <a:pt x="388" y="268"/>
                  <a:pt x="318" y="315"/>
                  <a:pt x="251" y="338"/>
                </a:cubicBezTo>
                <a:cubicBezTo>
                  <a:pt x="175" y="335"/>
                  <a:pt x="86" y="353"/>
                  <a:pt x="20" y="307"/>
                </a:cubicBezTo>
                <a:cubicBezTo>
                  <a:pt x="46" y="83"/>
                  <a:pt x="26" y="145"/>
                  <a:pt x="297" y="154"/>
                </a:cubicBezTo>
                <a:cubicBezTo>
                  <a:pt x="401" y="162"/>
                  <a:pt x="513" y="151"/>
                  <a:pt x="612" y="185"/>
                </a:cubicBezTo>
                <a:cubicBezTo>
                  <a:pt x="643" y="288"/>
                  <a:pt x="526" y="305"/>
                  <a:pt x="458" y="323"/>
                </a:cubicBezTo>
                <a:cubicBezTo>
                  <a:pt x="410" y="336"/>
                  <a:pt x="312" y="354"/>
                  <a:pt x="312" y="354"/>
                </a:cubicBezTo>
                <a:cubicBezTo>
                  <a:pt x="260" y="331"/>
                  <a:pt x="244" y="326"/>
                  <a:pt x="220" y="277"/>
                </a:cubicBezTo>
                <a:cubicBezTo>
                  <a:pt x="228" y="193"/>
                  <a:pt x="216" y="40"/>
                  <a:pt x="335" y="16"/>
                </a:cubicBezTo>
                <a:cubicBezTo>
                  <a:pt x="370" y="9"/>
                  <a:pt x="407" y="11"/>
                  <a:pt x="443" y="8"/>
                </a:cubicBezTo>
                <a:cubicBezTo>
                  <a:pt x="494" y="11"/>
                  <a:pt x="545" y="9"/>
                  <a:pt x="596" y="16"/>
                </a:cubicBezTo>
                <a:cubicBezTo>
                  <a:pt x="646" y="22"/>
                  <a:pt x="612" y="97"/>
                  <a:pt x="604" y="115"/>
                </a:cubicBezTo>
                <a:cubicBezTo>
                  <a:pt x="575" y="182"/>
                  <a:pt x="479" y="177"/>
                  <a:pt x="420" y="200"/>
                </a:cubicBezTo>
                <a:cubicBezTo>
                  <a:pt x="411" y="198"/>
                  <a:pt x="265" y="192"/>
                  <a:pt x="381" y="146"/>
                </a:cubicBezTo>
                <a:cubicBezTo>
                  <a:pt x="476" y="108"/>
                  <a:pt x="583" y="112"/>
                  <a:pt x="681" y="92"/>
                </a:cubicBezTo>
                <a:cubicBezTo>
                  <a:pt x="730" y="100"/>
                  <a:pt x="784" y="94"/>
                  <a:pt x="819" y="131"/>
                </a:cubicBezTo>
                <a:cubicBezTo>
                  <a:pt x="811" y="157"/>
                  <a:pt x="807" y="184"/>
                  <a:pt x="796" y="208"/>
                </a:cubicBezTo>
                <a:cubicBezTo>
                  <a:pt x="746" y="315"/>
                  <a:pt x="582" y="294"/>
                  <a:pt x="489" y="300"/>
                </a:cubicBezTo>
                <a:cubicBezTo>
                  <a:pt x="458" y="292"/>
                  <a:pt x="421" y="298"/>
                  <a:pt x="397" y="277"/>
                </a:cubicBezTo>
                <a:cubicBezTo>
                  <a:pt x="386" y="267"/>
                  <a:pt x="407" y="246"/>
                  <a:pt x="420" y="238"/>
                </a:cubicBezTo>
                <a:cubicBezTo>
                  <a:pt x="458" y="216"/>
                  <a:pt x="501" y="205"/>
                  <a:pt x="543" y="192"/>
                </a:cubicBezTo>
                <a:cubicBezTo>
                  <a:pt x="674" y="152"/>
                  <a:pt x="693" y="154"/>
                  <a:pt x="819" y="138"/>
                </a:cubicBezTo>
                <a:cubicBezTo>
                  <a:pt x="832" y="143"/>
                  <a:pt x="870" y="149"/>
                  <a:pt x="857" y="154"/>
                </a:cubicBezTo>
                <a:cubicBezTo>
                  <a:pt x="814" y="171"/>
                  <a:pt x="765" y="171"/>
                  <a:pt x="719" y="177"/>
                </a:cubicBezTo>
                <a:cubicBezTo>
                  <a:pt x="591" y="195"/>
                  <a:pt x="481" y="210"/>
                  <a:pt x="351" y="215"/>
                </a:cubicBezTo>
                <a:cubicBezTo>
                  <a:pt x="318" y="202"/>
                  <a:pt x="268" y="209"/>
                  <a:pt x="251" y="177"/>
                </a:cubicBezTo>
                <a:cubicBezTo>
                  <a:pt x="246" y="167"/>
                  <a:pt x="249" y="35"/>
                  <a:pt x="297" y="16"/>
                </a:cubicBezTo>
                <a:cubicBezTo>
                  <a:pt x="331" y="3"/>
                  <a:pt x="368" y="5"/>
                  <a:pt x="404" y="0"/>
                </a:cubicBezTo>
                <a:cubicBezTo>
                  <a:pt x="472" y="20"/>
                  <a:pt x="568" y="46"/>
                  <a:pt x="466" y="154"/>
                </a:cubicBezTo>
                <a:cubicBezTo>
                  <a:pt x="440" y="182"/>
                  <a:pt x="394" y="180"/>
                  <a:pt x="358" y="192"/>
                </a:cubicBezTo>
                <a:cubicBezTo>
                  <a:pt x="271" y="220"/>
                  <a:pt x="187" y="230"/>
                  <a:pt x="97" y="246"/>
                </a:cubicBezTo>
                <a:cubicBezTo>
                  <a:pt x="69" y="238"/>
                  <a:pt x="28" y="248"/>
                  <a:pt x="13" y="223"/>
                </a:cubicBezTo>
                <a:cubicBezTo>
                  <a:pt x="0" y="201"/>
                  <a:pt x="23" y="169"/>
                  <a:pt x="43" y="154"/>
                </a:cubicBezTo>
                <a:cubicBezTo>
                  <a:pt x="73" y="132"/>
                  <a:pt x="115" y="133"/>
                  <a:pt x="151" y="123"/>
                </a:cubicBezTo>
                <a:cubicBezTo>
                  <a:pt x="241" y="128"/>
                  <a:pt x="331" y="129"/>
                  <a:pt x="420" y="138"/>
                </a:cubicBezTo>
                <a:cubicBezTo>
                  <a:pt x="472" y="144"/>
                  <a:pt x="422" y="203"/>
                  <a:pt x="412" y="215"/>
                </a:cubicBezTo>
                <a:cubicBezTo>
                  <a:pt x="392" y="240"/>
                  <a:pt x="342" y="254"/>
                  <a:pt x="312" y="261"/>
                </a:cubicBezTo>
                <a:cubicBezTo>
                  <a:pt x="290" y="239"/>
                  <a:pt x="264" y="228"/>
                  <a:pt x="320" y="200"/>
                </a:cubicBezTo>
                <a:cubicBezTo>
                  <a:pt x="393" y="163"/>
                  <a:pt x="456" y="167"/>
                  <a:pt x="535" y="162"/>
                </a:cubicBezTo>
                <a:cubicBezTo>
                  <a:pt x="553" y="167"/>
                  <a:pt x="589" y="177"/>
                  <a:pt x="589" y="177"/>
                </a:cubicBezTo>
              </a:path>
            </a:pathLst>
          </a:custGeom>
          <a:noFill/>
          <a:ln w="9525">
            <a:solidFill>
              <a:schemeClr val="tx1"/>
            </a:solidFill>
            <a:round/>
            <a:headEnd/>
            <a:tailEnd/>
          </a:ln>
          <a:effectLst/>
        </p:spPr>
        <p:txBody>
          <a:bodyPr/>
          <a:lstStyle/>
          <a:p>
            <a:endParaRPr lang="en-US"/>
          </a:p>
        </p:txBody>
      </p:sp>
      <p:grpSp>
        <p:nvGrpSpPr>
          <p:cNvPr id="2" name="Group 4"/>
          <p:cNvGrpSpPr>
            <a:grpSpLocks/>
          </p:cNvGrpSpPr>
          <p:nvPr/>
        </p:nvGrpSpPr>
        <p:grpSpPr bwMode="auto">
          <a:xfrm>
            <a:off x="4038601" y="1490781"/>
            <a:ext cx="3321051" cy="646113"/>
            <a:chOff x="2544" y="1130"/>
            <a:chExt cx="2092" cy="407"/>
          </a:xfrm>
        </p:grpSpPr>
        <p:sp>
          <p:nvSpPr>
            <p:cNvPr id="61445" name="Line 5"/>
            <p:cNvSpPr>
              <a:spLocks noChangeShapeType="1"/>
            </p:cNvSpPr>
            <p:nvPr/>
          </p:nvSpPr>
          <p:spPr bwMode="auto">
            <a:xfrm>
              <a:off x="2544" y="1152"/>
              <a:ext cx="0" cy="336"/>
            </a:xfrm>
            <a:prstGeom prst="line">
              <a:avLst/>
            </a:prstGeom>
            <a:noFill/>
            <a:ln w="9525">
              <a:solidFill>
                <a:schemeClr val="tx1"/>
              </a:solidFill>
              <a:round/>
              <a:headEnd/>
              <a:tailEnd type="triangle" w="med" len="med"/>
            </a:ln>
            <a:effectLst/>
          </p:spPr>
          <p:txBody>
            <a:bodyPr/>
            <a:lstStyle/>
            <a:p>
              <a:endParaRPr lang="en-US"/>
            </a:p>
          </p:txBody>
        </p:sp>
        <p:sp>
          <p:nvSpPr>
            <p:cNvPr id="61446" name="Text Box 6"/>
            <p:cNvSpPr txBox="1">
              <a:spLocks noChangeArrowheads="1"/>
            </p:cNvSpPr>
            <p:nvPr/>
          </p:nvSpPr>
          <p:spPr bwMode="auto">
            <a:xfrm>
              <a:off x="2630" y="1130"/>
              <a:ext cx="2006" cy="407"/>
            </a:xfrm>
            <a:prstGeom prst="rect">
              <a:avLst/>
            </a:prstGeom>
            <a:noFill/>
            <a:ln w="9525">
              <a:noFill/>
              <a:miter lim="800000"/>
              <a:headEnd/>
              <a:tailEnd/>
            </a:ln>
            <a:effectLst/>
          </p:spPr>
          <p:txBody>
            <a:bodyPr wrap="none">
              <a:spAutoFit/>
            </a:bodyPr>
            <a:lstStyle/>
            <a:p>
              <a:r>
                <a:rPr lang="en-US" dirty="0">
                  <a:solidFill>
                    <a:schemeClr val="tx1">
                      <a:lumMod val="95000"/>
                      <a:lumOff val="5000"/>
                    </a:schemeClr>
                  </a:solidFill>
                </a:rPr>
                <a:t>Restrict and make libraries</a:t>
              </a:r>
            </a:p>
            <a:p>
              <a:r>
                <a:rPr lang="en-US" dirty="0">
                  <a:solidFill>
                    <a:schemeClr val="tx1">
                      <a:lumMod val="95000"/>
                      <a:lumOff val="5000"/>
                    </a:schemeClr>
                  </a:solidFill>
                </a:rPr>
                <a:t>2, 4, 8, 10, 40, 150 kb</a:t>
              </a:r>
            </a:p>
          </p:txBody>
        </p:sp>
      </p:grpSp>
      <p:grpSp>
        <p:nvGrpSpPr>
          <p:cNvPr id="3" name="Group 7"/>
          <p:cNvGrpSpPr>
            <a:grpSpLocks/>
          </p:cNvGrpSpPr>
          <p:nvPr/>
        </p:nvGrpSpPr>
        <p:grpSpPr bwMode="auto">
          <a:xfrm>
            <a:off x="2286000" y="2786180"/>
            <a:ext cx="4343400" cy="914400"/>
            <a:chOff x="1440" y="1632"/>
            <a:chExt cx="2736" cy="576"/>
          </a:xfrm>
        </p:grpSpPr>
        <p:sp>
          <p:nvSpPr>
            <p:cNvPr id="61448" name="Line 8"/>
            <p:cNvSpPr>
              <a:spLocks noChangeShapeType="1"/>
            </p:cNvSpPr>
            <p:nvPr/>
          </p:nvSpPr>
          <p:spPr bwMode="auto">
            <a:xfrm>
              <a:off x="1440" y="1680"/>
              <a:ext cx="240" cy="0"/>
            </a:xfrm>
            <a:prstGeom prst="line">
              <a:avLst/>
            </a:prstGeom>
            <a:noFill/>
            <a:ln w="38100">
              <a:solidFill>
                <a:schemeClr val="tx1"/>
              </a:solidFill>
              <a:round/>
              <a:headEnd/>
              <a:tailEnd/>
            </a:ln>
            <a:effectLst/>
          </p:spPr>
          <p:txBody>
            <a:bodyPr/>
            <a:lstStyle/>
            <a:p>
              <a:endParaRPr lang="en-US"/>
            </a:p>
          </p:txBody>
        </p:sp>
        <p:sp>
          <p:nvSpPr>
            <p:cNvPr id="61449" name="Line 9"/>
            <p:cNvSpPr>
              <a:spLocks noChangeShapeType="1"/>
            </p:cNvSpPr>
            <p:nvPr/>
          </p:nvSpPr>
          <p:spPr bwMode="auto">
            <a:xfrm>
              <a:off x="1536" y="1776"/>
              <a:ext cx="240" cy="0"/>
            </a:xfrm>
            <a:prstGeom prst="line">
              <a:avLst/>
            </a:prstGeom>
            <a:noFill/>
            <a:ln w="38100">
              <a:solidFill>
                <a:schemeClr val="tx1"/>
              </a:solidFill>
              <a:round/>
              <a:headEnd/>
              <a:tailEnd/>
            </a:ln>
            <a:effectLst/>
          </p:spPr>
          <p:txBody>
            <a:bodyPr/>
            <a:lstStyle/>
            <a:p>
              <a:endParaRPr lang="en-US"/>
            </a:p>
          </p:txBody>
        </p:sp>
        <p:sp>
          <p:nvSpPr>
            <p:cNvPr id="61450" name="Line 10"/>
            <p:cNvSpPr>
              <a:spLocks noChangeShapeType="1"/>
            </p:cNvSpPr>
            <p:nvPr/>
          </p:nvSpPr>
          <p:spPr bwMode="auto">
            <a:xfrm>
              <a:off x="1632" y="1872"/>
              <a:ext cx="240" cy="0"/>
            </a:xfrm>
            <a:prstGeom prst="line">
              <a:avLst/>
            </a:prstGeom>
            <a:noFill/>
            <a:ln w="38100">
              <a:solidFill>
                <a:schemeClr val="tx1"/>
              </a:solidFill>
              <a:round/>
              <a:headEnd/>
              <a:tailEnd/>
            </a:ln>
            <a:effectLst/>
          </p:spPr>
          <p:txBody>
            <a:bodyPr/>
            <a:lstStyle/>
            <a:p>
              <a:endParaRPr lang="en-US"/>
            </a:p>
          </p:txBody>
        </p:sp>
        <p:sp>
          <p:nvSpPr>
            <p:cNvPr id="61451" name="Line 11"/>
            <p:cNvSpPr>
              <a:spLocks noChangeShapeType="1"/>
            </p:cNvSpPr>
            <p:nvPr/>
          </p:nvSpPr>
          <p:spPr bwMode="auto">
            <a:xfrm>
              <a:off x="2064" y="1680"/>
              <a:ext cx="480" cy="0"/>
            </a:xfrm>
            <a:prstGeom prst="line">
              <a:avLst/>
            </a:prstGeom>
            <a:noFill/>
            <a:ln w="38100">
              <a:solidFill>
                <a:schemeClr val="tx1"/>
              </a:solidFill>
              <a:round/>
              <a:headEnd/>
              <a:tailEnd/>
            </a:ln>
            <a:effectLst/>
          </p:spPr>
          <p:txBody>
            <a:bodyPr/>
            <a:lstStyle/>
            <a:p>
              <a:endParaRPr lang="en-US"/>
            </a:p>
          </p:txBody>
        </p:sp>
        <p:sp>
          <p:nvSpPr>
            <p:cNvPr id="61452" name="Line 12"/>
            <p:cNvSpPr>
              <a:spLocks noChangeShapeType="1"/>
            </p:cNvSpPr>
            <p:nvPr/>
          </p:nvSpPr>
          <p:spPr bwMode="auto">
            <a:xfrm>
              <a:off x="2160" y="1776"/>
              <a:ext cx="480" cy="0"/>
            </a:xfrm>
            <a:prstGeom prst="line">
              <a:avLst/>
            </a:prstGeom>
            <a:noFill/>
            <a:ln w="38100">
              <a:solidFill>
                <a:schemeClr val="tx1"/>
              </a:solidFill>
              <a:round/>
              <a:headEnd/>
              <a:tailEnd/>
            </a:ln>
            <a:effectLst/>
          </p:spPr>
          <p:txBody>
            <a:bodyPr/>
            <a:lstStyle/>
            <a:p>
              <a:endParaRPr lang="en-US"/>
            </a:p>
          </p:txBody>
        </p:sp>
        <p:sp>
          <p:nvSpPr>
            <p:cNvPr id="61453" name="Line 13"/>
            <p:cNvSpPr>
              <a:spLocks noChangeShapeType="1"/>
            </p:cNvSpPr>
            <p:nvPr/>
          </p:nvSpPr>
          <p:spPr bwMode="auto">
            <a:xfrm>
              <a:off x="2256" y="1872"/>
              <a:ext cx="480" cy="0"/>
            </a:xfrm>
            <a:prstGeom prst="line">
              <a:avLst/>
            </a:prstGeom>
            <a:noFill/>
            <a:ln w="38100">
              <a:solidFill>
                <a:schemeClr val="tx1"/>
              </a:solidFill>
              <a:round/>
              <a:headEnd/>
              <a:tailEnd/>
            </a:ln>
            <a:effectLst/>
          </p:spPr>
          <p:txBody>
            <a:bodyPr/>
            <a:lstStyle/>
            <a:p>
              <a:endParaRPr lang="en-US"/>
            </a:p>
          </p:txBody>
        </p:sp>
        <p:sp>
          <p:nvSpPr>
            <p:cNvPr id="61454" name="Line 14"/>
            <p:cNvSpPr>
              <a:spLocks noChangeShapeType="1"/>
            </p:cNvSpPr>
            <p:nvPr/>
          </p:nvSpPr>
          <p:spPr bwMode="auto">
            <a:xfrm>
              <a:off x="2880" y="1632"/>
              <a:ext cx="816" cy="0"/>
            </a:xfrm>
            <a:prstGeom prst="line">
              <a:avLst/>
            </a:prstGeom>
            <a:noFill/>
            <a:ln w="38100">
              <a:solidFill>
                <a:schemeClr val="tx1"/>
              </a:solidFill>
              <a:round/>
              <a:headEnd/>
              <a:tailEnd/>
            </a:ln>
            <a:effectLst/>
          </p:spPr>
          <p:txBody>
            <a:bodyPr/>
            <a:lstStyle/>
            <a:p>
              <a:endParaRPr lang="en-US"/>
            </a:p>
          </p:txBody>
        </p:sp>
        <p:sp>
          <p:nvSpPr>
            <p:cNvPr id="61455" name="Line 15"/>
            <p:cNvSpPr>
              <a:spLocks noChangeShapeType="1"/>
            </p:cNvSpPr>
            <p:nvPr/>
          </p:nvSpPr>
          <p:spPr bwMode="auto">
            <a:xfrm>
              <a:off x="2976" y="1728"/>
              <a:ext cx="816" cy="0"/>
            </a:xfrm>
            <a:prstGeom prst="line">
              <a:avLst/>
            </a:prstGeom>
            <a:noFill/>
            <a:ln w="38100">
              <a:solidFill>
                <a:schemeClr val="tx1"/>
              </a:solidFill>
              <a:round/>
              <a:headEnd/>
              <a:tailEnd/>
            </a:ln>
            <a:effectLst/>
          </p:spPr>
          <p:txBody>
            <a:bodyPr/>
            <a:lstStyle/>
            <a:p>
              <a:endParaRPr lang="en-US"/>
            </a:p>
          </p:txBody>
        </p:sp>
        <p:sp>
          <p:nvSpPr>
            <p:cNvPr id="61456" name="Line 16"/>
            <p:cNvSpPr>
              <a:spLocks noChangeShapeType="1"/>
            </p:cNvSpPr>
            <p:nvPr/>
          </p:nvSpPr>
          <p:spPr bwMode="auto">
            <a:xfrm>
              <a:off x="3072" y="1824"/>
              <a:ext cx="816" cy="0"/>
            </a:xfrm>
            <a:prstGeom prst="line">
              <a:avLst/>
            </a:prstGeom>
            <a:noFill/>
            <a:ln w="38100">
              <a:solidFill>
                <a:schemeClr val="tx1"/>
              </a:solidFill>
              <a:round/>
              <a:headEnd/>
              <a:tailEnd/>
            </a:ln>
            <a:effectLst/>
          </p:spPr>
          <p:txBody>
            <a:bodyPr/>
            <a:lstStyle/>
            <a:p>
              <a:endParaRPr lang="en-US"/>
            </a:p>
          </p:txBody>
        </p:sp>
        <p:sp>
          <p:nvSpPr>
            <p:cNvPr id="61457" name="Line 17"/>
            <p:cNvSpPr>
              <a:spLocks noChangeShapeType="1"/>
            </p:cNvSpPr>
            <p:nvPr/>
          </p:nvSpPr>
          <p:spPr bwMode="auto">
            <a:xfrm>
              <a:off x="1776" y="2016"/>
              <a:ext cx="2208" cy="0"/>
            </a:xfrm>
            <a:prstGeom prst="line">
              <a:avLst/>
            </a:prstGeom>
            <a:noFill/>
            <a:ln w="38100">
              <a:solidFill>
                <a:schemeClr val="tx1"/>
              </a:solidFill>
              <a:round/>
              <a:headEnd/>
              <a:tailEnd/>
            </a:ln>
            <a:effectLst/>
          </p:spPr>
          <p:txBody>
            <a:bodyPr/>
            <a:lstStyle/>
            <a:p>
              <a:endParaRPr lang="en-US"/>
            </a:p>
          </p:txBody>
        </p:sp>
        <p:sp>
          <p:nvSpPr>
            <p:cNvPr id="61458" name="Line 18"/>
            <p:cNvSpPr>
              <a:spLocks noChangeShapeType="1"/>
            </p:cNvSpPr>
            <p:nvPr/>
          </p:nvSpPr>
          <p:spPr bwMode="auto">
            <a:xfrm>
              <a:off x="1872" y="2112"/>
              <a:ext cx="2208" cy="0"/>
            </a:xfrm>
            <a:prstGeom prst="line">
              <a:avLst/>
            </a:prstGeom>
            <a:noFill/>
            <a:ln w="38100">
              <a:solidFill>
                <a:schemeClr val="tx1"/>
              </a:solidFill>
              <a:round/>
              <a:headEnd/>
              <a:tailEnd/>
            </a:ln>
            <a:effectLst/>
          </p:spPr>
          <p:txBody>
            <a:bodyPr/>
            <a:lstStyle/>
            <a:p>
              <a:endParaRPr lang="en-US"/>
            </a:p>
          </p:txBody>
        </p:sp>
        <p:sp>
          <p:nvSpPr>
            <p:cNvPr id="61459" name="Line 19"/>
            <p:cNvSpPr>
              <a:spLocks noChangeShapeType="1"/>
            </p:cNvSpPr>
            <p:nvPr/>
          </p:nvSpPr>
          <p:spPr bwMode="auto">
            <a:xfrm>
              <a:off x="1968" y="2208"/>
              <a:ext cx="2208" cy="0"/>
            </a:xfrm>
            <a:prstGeom prst="line">
              <a:avLst/>
            </a:prstGeom>
            <a:noFill/>
            <a:ln w="38100">
              <a:solidFill>
                <a:schemeClr val="tx1"/>
              </a:solidFill>
              <a:round/>
              <a:headEnd/>
              <a:tailEnd/>
            </a:ln>
            <a:effectLst/>
          </p:spPr>
          <p:txBody>
            <a:bodyPr/>
            <a:lstStyle/>
            <a:p>
              <a:endParaRPr lang="en-US"/>
            </a:p>
          </p:txBody>
        </p:sp>
      </p:grpSp>
      <p:sp>
        <p:nvSpPr>
          <p:cNvPr id="61460" name="Line 20"/>
          <p:cNvSpPr>
            <a:spLocks noChangeShapeType="1"/>
          </p:cNvSpPr>
          <p:nvPr/>
        </p:nvSpPr>
        <p:spPr bwMode="auto">
          <a:xfrm>
            <a:off x="3124200" y="3776780"/>
            <a:ext cx="457200" cy="0"/>
          </a:xfrm>
          <a:prstGeom prst="line">
            <a:avLst/>
          </a:prstGeom>
          <a:noFill/>
          <a:ln w="9525">
            <a:solidFill>
              <a:srgbClr val="FF0000"/>
            </a:solidFill>
            <a:round/>
            <a:headEnd/>
            <a:tailEnd type="triangle" w="med" len="med"/>
          </a:ln>
          <a:effectLst/>
        </p:spPr>
        <p:txBody>
          <a:bodyPr/>
          <a:lstStyle/>
          <a:p>
            <a:endParaRPr lang="en-US"/>
          </a:p>
        </p:txBody>
      </p:sp>
      <p:sp>
        <p:nvSpPr>
          <p:cNvPr id="61461" name="Line 21"/>
          <p:cNvSpPr>
            <a:spLocks noChangeShapeType="1"/>
          </p:cNvSpPr>
          <p:nvPr/>
        </p:nvSpPr>
        <p:spPr bwMode="auto">
          <a:xfrm flipH="1" flipV="1">
            <a:off x="6159500" y="3776780"/>
            <a:ext cx="457200" cy="0"/>
          </a:xfrm>
          <a:prstGeom prst="line">
            <a:avLst/>
          </a:prstGeom>
          <a:noFill/>
          <a:ln w="9525">
            <a:solidFill>
              <a:srgbClr val="FF0000"/>
            </a:solidFill>
            <a:round/>
            <a:headEnd/>
            <a:tailEnd type="triangle" w="med" len="med"/>
          </a:ln>
          <a:effectLst/>
        </p:spPr>
        <p:txBody>
          <a:bodyPr/>
          <a:lstStyle/>
          <a:p>
            <a:endParaRPr lang="en-US"/>
          </a:p>
        </p:txBody>
      </p:sp>
      <p:sp>
        <p:nvSpPr>
          <p:cNvPr id="61464" name="Text Box 24"/>
          <p:cNvSpPr txBox="1">
            <a:spLocks noChangeArrowheads="1"/>
          </p:cNvSpPr>
          <p:nvPr/>
        </p:nvSpPr>
        <p:spPr bwMode="auto">
          <a:xfrm>
            <a:off x="6781800" y="2586155"/>
            <a:ext cx="2359941" cy="1200329"/>
          </a:xfrm>
          <a:prstGeom prst="rect">
            <a:avLst/>
          </a:prstGeom>
          <a:noFill/>
          <a:ln w="9525">
            <a:noFill/>
            <a:miter lim="800000"/>
            <a:headEnd/>
            <a:tailEnd/>
          </a:ln>
          <a:effectLst/>
        </p:spPr>
        <p:txBody>
          <a:bodyPr wrap="none">
            <a:spAutoFit/>
          </a:bodyPr>
          <a:lstStyle/>
          <a:p>
            <a:r>
              <a:rPr lang="en-US" dirty="0">
                <a:solidFill>
                  <a:schemeClr val="tx1">
                    <a:lumMod val="75000"/>
                    <a:lumOff val="25000"/>
                  </a:schemeClr>
                </a:solidFill>
              </a:rPr>
              <a:t>End-sequence all</a:t>
            </a:r>
          </a:p>
          <a:p>
            <a:r>
              <a:rPr lang="en-US" dirty="0">
                <a:solidFill>
                  <a:schemeClr val="tx1">
                    <a:lumMod val="75000"/>
                    <a:lumOff val="25000"/>
                  </a:schemeClr>
                </a:solidFill>
              </a:rPr>
              <a:t>clones and retain</a:t>
            </a:r>
          </a:p>
          <a:p>
            <a:r>
              <a:rPr lang="en-US" dirty="0">
                <a:solidFill>
                  <a:schemeClr val="tx1">
                    <a:lumMod val="75000"/>
                    <a:lumOff val="25000"/>
                  </a:schemeClr>
                </a:solidFill>
              </a:rPr>
              <a:t>pairing information</a:t>
            </a:r>
          </a:p>
          <a:p>
            <a:r>
              <a:rPr lang="en-US" dirty="0">
                <a:solidFill>
                  <a:schemeClr val="tx1">
                    <a:lumMod val="75000"/>
                    <a:lumOff val="25000"/>
                  </a:schemeClr>
                </a:solidFill>
              </a:rPr>
              <a:t>“mate-pairs”</a:t>
            </a:r>
          </a:p>
        </p:txBody>
      </p:sp>
      <p:grpSp>
        <p:nvGrpSpPr>
          <p:cNvPr id="4" name="Group 25"/>
          <p:cNvGrpSpPr>
            <a:grpSpLocks/>
          </p:cNvGrpSpPr>
          <p:nvPr/>
        </p:nvGrpSpPr>
        <p:grpSpPr bwMode="auto">
          <a:xfrm>
            <a:off x="4191000" y="3852980"/>
            <a:ext cx="2865438" cy="457200"/>
            <a:chOff x="2640" y="2304"/>
            <a:chExt cx="1805" cy="288"/>
          </a:xfrm>
        </p:grpSpPr>
        <p:sp>
          <p:nvSpPr>
            <p:cNvPr id="61466" name="Line 26"/>
            <p:cNvSpPr>
              <a:spLocks noChangeShapeType="1"/>
            </p:cNvSpPr>
            <p:nvPr/>
          </p:nvSpPr>
          <p:spPr bwMode="auto">
            <a:xfrm>
              <a:off x="2640" y="2304"/>
              <a:ext cx="0" cy="288"/>
            </a:xfrm>
            <a:prstGeom prst="line">
              <a:avLst/>
            </a:prstGeom>
            <a:noFill/>
            <a:ln w="9525">
              <a:solidFill>
                <a:schemeClr val="tx1"/>
              </a:solidFill>
              <a:round/>
              <a:headEnd/>
              <a:tailEnd type="triangle" w="med" len="med"/>
            </a:ln>
            <a:effectLst/>
          </p:spPr>
          <p:txBody>
            <a:bodyPr/>
            <a:lstStyle/>
            <a:p>
              <a:endParaRPr lang="en-US"/>
            </a:p>
          </p:txBody>
        </p:sp>
        <p:sp>
          <p:nvSpPr>
            <p:cNvPr id="61467" name="Text Box 27"/>
            <p:cNvSpPr txBox="1">
              <a:spLocks noChangeArrowheads="1"/>
            </p:cNvSpPr>
            <p:nvPr/>
          </p:nvSpPr>
          <p:spPr bwMode="auto">
            <a:xfrm>
              <a:off x="2678" y="2330"/>
              <a:ext cx="1767" cy="233"/>
            </a:xfrm>
            <a:prstGeom prst="rect">
              <a:avLst/>
            </a:prstGeom>
            <a:noFill/>
            <a:ln w="9525">
              <a:noFill/>
              <a:miter lim="800000"/>
              <a:headEnd/>
              <a:tailEnd/>
            </a:ln>
            <a:effectLst/>
          </p:spPr>
          <p:txBody>
            <a:bodyPr wrap="none">
              <a:spAutoFit/>
            </a:bodyPr>
            <a:lstStyle/>
            <a:p>
              <a:r>
                <a:rPr lang="en-US" dirty="0">
                  <a:solidFill>
                    <a:schemeClr val="tx1">
                      <a:lumMod val="75000"/>
                      <a:lumOff val="25000"/>
                    </a:schemeClr>
                  </a:solidFill>
                </a:rPr>
                <a:t>Find sequence overlaps</a:t>
              </a:r>
            </a:p>
          </p:txBody>
        </p:sp>
      </p:grpSp>
      <p:grpSp>
        <p:nvGrpSpPr>
          <p:cNvPr id="5" name="Group 28"/>
          <p:cNvGrpSpPr>
            <a:grpSpLocks/>
          </p:cNvGrpSpPr>
          <p:nvPr/>
        </p:nvGrpSpPr>
        <p:grpSpPr bwMode="auto">
          <a:xfrm>
            <a:off x="3213100" y="4691180"/>
            <a:ext cx="2413000" cy="381000"/>
            <a:chOff x="2024" y="2832"/>
            <a:chExt cx="1520" cy="240"/>
          </a:xfrm>
        </p:grpSpPr>
        <p:sp>
          <p:nvSpPr>
            <p:cNvPr id="61469" name="Line 29"/>
            <p:cNvSpPr>
              <a:spLocks noChangeShapeType="1"/>
            </p:cNvSpPr>
            <p:nvPr/>
          </p:nvSpPr>
          <p:spPr bwMode="auto">
            <a:xfrm>
              <a:off x="2024" y="2832"/>
              <a:ext cx="864" cy="0"/>
            </a:xfrm>
            <a:prstGeom prst="line">
              <a:avLst/>
            </a:prstGeom>
            <a:noFill/>
            <a:ln w="38100">
              <a:solidFill>
                <a:schemeClr val="tx1"/>
              </a:solidFill>
              <a:round/>
              <a:headEnd/>
              <a:tailEnd/>
            </a:ln>
            <a:effectLst/>
          </p:spPr>
          <p:txBody>
            <a:bodyPr/>
            <a:lstStyle/>
            <a:p>
              <a:endParaRPr lang="en-US"/>
            </a:p>
          </p:txBody>
        </p:sp>
        <p:sp>
          <p:nvSpPr>
            <p:cNvPr id="61470" name="Line 30"/>
            <p:cNvSpPr>
              <a:spLocks noChangeShapeType="1"/>
            </p:cNvSpPr>
            <p:nvPr/>
          </p:nvSpPr>
          <p:spPr bwMode="auto">
            <a:xfrm>
              <a:off x="2488" y="3064"/>
              <a:ext cx="1056" cy="0"/>
            </a:xfrm>
            <a:prstGeom prst="line">
              <a:avLst/>
            </a:prstGeom>
            <a:noFill/>
            <a:ln w="38100">
              <a:solidFill>
                <a:schemeClr val="tx1"/>
              </a:solidFill>
              <a:round/>
              <a:headEnd/>
              <a:tailEnd/>
            </a:ln>
            <a:effectLst/>
          </p:spPr>
          <p:txBody>
            <a:bodyPr/>
            <a:lstStyle/>
            <a:p>
              <a:endParaRPr lang="en-US"/>
            </a:p>
          </p:txBody>
        </p:sp>
        <p:sp>
          <p:nvSpPr>
            <p:cNvPr id="61471" name="Line 31"/>
            <p:cNvSpPr>
              <a:spLocks noChangeShapeType="1"/>
            </p:cNvSpPr>
            <p:nvPr/>
          </p:nvSpPr>
          <p:spPr bwMode="auto">
            <a:xfrm>
              <a:off x="2496" y="2832"/>
              <a:ext cx="0" cy="240"/>
            </a:xfrm>
            <a:prstGeom prst="line">
              <a:avLst/>
            </a:prstGeom>
            <a:noFill/>
            <a:ln w="28575">
              <a:solidFill>
                <a:schemeClr val="tx1"/>
              </a:solidFill>
              <a:round/>
              <a:headEnd/>
              <a:tailEnd/>
            </a:ln>
            <a:effectLst/>
          </p:spPr>
          <p:txBody>
            <a:bodyPr/>
            <a:lstStyle/>
            <a:p>
              <a:endParaRPr lang="en-US"/>
            </a:p>
          </p:txBody>
        </p:sp>
        <p:sp>
          <p:nvSpPr>
            <p:cNvPr id="61472" name="Line 32"/>
            <p:cNvSpPr>
              <a:spLocks noChangeShapeType="1"/>
            </p:cNvSpPr>
            <p:nvPr/>
          </p:nvSpPr>
          <p:spPr bwMode="auto">
            <a:xfrm>
              <a:off x="2544" y="2832"/>
              <a:ext cx="0" cy="240"/>
            </a:xfrm>
            <a:prstGeom prst="line">
              <a:avLst/>
            </a:prstGeom>
            <a:noFill/>
            <a:ln w="28575">
              <a:solidFill>
                <a:schemeClr val="tx1"/>
              </a:solidFill>
              <a:round/>
              <a:headEnd/>
              <a:tailEnd/>
            </a:ln>
            <a:effectLst/>
          </p:spPr>
          <p:txBody>
            <a:bodyPr/>
            <a:lstStyle/>
            <a:p>
              <a:endParaRPr lang="en-US"/>
            </a:p>
          </p:txBody>
        </p:sp>
        <p:sp>
          <p:nvSpPr>
            <p:cNvPr id="61473" name="Line 33"/>
            <p:cNvSpPr>
              <a:spLocks noChangeShapeType="1"/>
            </p:cNvSpPr>
            <p:nvPr/>
          </p:nvSpPr>
          <p:spPr bwMode="auto">
            <a:xfrm>
              <a:off x="2592" y="2832"/>
              <a:ext cx="0" cy="240"/>
            </a:xfrm>
            <a:prstGeom prst="line">
              <a:avLst/>
            </a:prstGeom>
            <a:noFill/>
            <a:ln w="28575">
              <a:solidFill>
                <a:schemeClr val="tx1"/>
              </a:solidFill>
              <a:round/>
              <a:headEnd/>
              <a:tailEnd/>
            </a:ln>
            <a:effectLst/>
          </p:spPr>
          <p:txBody>
            <a:bodyPr/>
            <a:lstStyle/>
            <a:p>
              <a:endParaRPr lang="en-US"/>
            </a:p>
          </p:txBody>
        </p:sp>
        <p:sp>
          <p:nvSpPr>
            <p:cNvPr id="61474" name="Line 34"/>
            <p:cNvSpPr>
              <a:spLocks noChangeShapeType="1"/>
            </p:cNvSpPr>
            <p:nvPr/>
          </p:nvSpPr>
          <p:spPr bwMode="auto">
            <a:xfrm>
              <a:off x="2640" y="2832"/>
              <a:ext cx="0" cy="240"/>
            </a:xfrm>
            <a:prstGeom prst="line">
              <a:avLst/>
            </a:prstGeom>
            <a:noFill/>
            <a:ln w="28575">
              <a:solidFill>
                <a:schemeClr val="tx1"/>
              </a:solidFill>
              <a:round/>
              <a:headEnd/>
              <a:tailEnd/>
            </a:ln>
            <a:effectLst/>
          </p:spPr>
          <p:txBody>
            <a:bodyPr/>
            <a:lstStyle/>
            <a:p>
              <a:endParaRPr lang="en-US"/>
            </a:p>
          </p:txBody>
        </p:sp>
        <p:sp>
          <p:nvSpPr>
            <p:cNvPr id="61475" name="Line 35"/>
            <p:cNvSpPr>
              <a:spLocks noChangeShapeType="1"/>
            </p:cNvSpPr>
            <p:nvPr/>
          </p:nvSpPr>
          <p:spPr bwMode="auto">
            <a:xfrm>
              <a:off x="2688" y="2832"/>
              <a:ext cx="0" cy="240"/>
            </a:xfrm>
            <a:prstGeom prst="line">
              <a:avLst/>
            </a:prstGeom>
            <a:noFill/>
            <a:ln w="28575">
              <a:solidFill>
                <a:schemeClr val="tx1"/>
              </a:solidFill>
              <a:round/>
              <a:headEnd/>
              <a:tailEnd/>
            </a:ln>
            <a:effectLst/>
          </p:spPr>
          <p:txBody>
            <a:bodyPr/>
            <a:lstStyle/>
            <a:p>
              <a:endParaRPr lang="en-US"/>
            </a:p>
          </p:txBody>
        </p:sp>
        <p:sp>
          <p:nvSpPr>
            <p:cNvPr id="61476" name="Line 36"/>
            <p:cNvSpPr>
              <a:spLocks noChangeShapeType="1"/>
            </p:cNvSpPr>
            <p:nvPr/>
          </p:nvSpPr>
          <p:spPr bwMode="auto">
            <a:xfrm>
              <a:off x="2736" y="2832"/>
              <a:ext cx="0" cy="240"/>
            </a:xfrm>
            <a:prstGeom prst="line">
              <a:avLst/>
            </a:prstGeom>
            <a:noFill/>
            <a:ln w="28575">
              <a:solidFill>
                <a:schemeClr val="tx1"/>
              </a:solidFill>
              <a:round/>
              <a:headEnd/>
              <a:tailEnd/>
            </a:ln>
            <a:effectLst/>
          </p:spPr>
          <p:txBody>
            <a:bodyPr/>
            <a:lstStyle/>
            <a:p>
              <a:endParaRPr lang="en-US"/>
            </a:p>
          </p:txBody>
        </p:sp>
        <p:sp>
          <p:nvSpPr>
            <p:cNvPr id="61477" name="Line 37"/>
            <p:cNvSpPr>
              <a:spLocks noChangeShapeType="1"/>
            </p:cNvSpPr>
            <p:nvPr/>
          </p:nvSpPr>
          <p:spPr bwMode="auto">
            <a:xfrm>
              <a:off x="2784" y="2832"/>
              <a:ext cx="0" cy="240"/>
            </a:xfrm>
            <a:prstGeom prst="line">
              <a:avLst/>
            </a:prstGeom>
            <a:noFill/>
            <a:ln w="28575">
              <a:solidFill>
                <a:schemeClr val="tx1"/>
              </a:solidFill>
              <a:round/>
              <a:headEnd/>
              <a:tailEnd/>
            </a:ln>
            <a:effectLst/>
          </p:spPr>
          <p:txBody>
            <a:bodyPr/>
            <a:lstStyle/>
            <a:p>
              <a:endParaRPr lang="en-US"/>
            </a:p>
          </p:txBody>
        </p:sp>
        <p:sp>
          <p:nvSpPr>
            <p:cNvPr id="61478" name="Line 38"/>
            <p:cNvSpPr>
              <a:spLocks noChangeShapeType="1"/>
            </p:cNvSpPr>
            <p:nvPr/>
          </p:nvSpPr>
          <p:spPr bwMode="auto">
            <a:xfrm>
              <a:off x="2832" y="2832"/>
              <a:ext cx="0" cy="240"/>
            </a:xfrm>
            <a:prstGeom prst="line">
              <a:avLst/>
            </a:prstGeom>
            <a:noFill/>
            <a:ln w="28575">
              <a:solidFill>
                <a:schemeClr val="tx1"/>
              </a:solidFill>
              <a:round/>
              <a:headEnd/>
              <a:tailEnd/>
            </a:ln>
            <a:effectLst/>
          </p:spPr>
          <p:txBody>
            <a:bodyPr/>
            <a:lstStyle/>
            <a:p>
              <a:endParaRPr lang="en-US"/>
            </a:p>
          </p:txBody>
        </p:sp>
        <p:sp>
          <p:nvSpPr>
            <p:cNvPr id="61479" name="Line 39"/>
            <p:cNvSpPr>
              <a:spLocks noChangeShapeType="1"/>
            </p:cNvSpPr>
            <p:nvPr/>
          </p:nvSpPr>
          <p:spPr bwMode="auto">
            <a:xfrm>
              <a:off x="2880" y="2832"/>
              <a:ext cx="0" cy="240"/>
            </a:xfrm>
            <a:prstGeom prst="line">
              <a:avLst/>
            </a:prstGeom>
            <a:noFill/>
            <a:ln w="28575">
              <a:solidFill>
                <a:schemeClr val="tx1"/>
              </a:solidFill>
              <a:round/>
              <a:headEnd/>
              <a:tailEnd/>
            </a:ln>
            <a:effectLst/>
          </p:spPr>
          <p:txBody>
            <a:bodyPr/>
            <a:lstStyle/>
            <a:p>
              <a:endParaRPr lang="en-US"/>
            </a:p>
          </p:txBody>
        </p:sp>
      </p:grpSp>
      <p:sp>
        <p:nvSpPr>
          <p:cNvPr id="61480" name="Text Box 40"/>
          <p:cNvSpPr txBox="1">
            <a:spLocks noChangeArrowheads="1"/>
          </p:cNvSpPr>
          <p:nvPr/>
        </p:nvSpPr>
        <p:spPr bwMode="auto">
          <a:xfrm>
            <a:off x="76200" y="3089393"/>
            <a:ext cx="2315057" cy="923330"/>
          </a:xfrm>
          <a:prstGeom prst="rect">
            <a:avLst/>
          </a:prstGeom>
          <a:noFill/>
          <a:ln w="9525">
            <a:noFill/>
            <a:miter lim="800000"/>
            <a:headEnd/>
            <a:tailEnd/>
          </a:ln>
          <a:effectLst/>
        </p:spPr>
        <p:txBody>
          <a:bodyPr wrap="none">
            <a:spAutoFit/>
          </a:bodyPr>
          <a:lstStyle/>
          <a:p>
            <a:r>
              <a:rPr lang="en-US" dirty="0">
                <a:solidFill>
                  <a:schemeClr val="tx1">
                    <a:lumMod val="75000"/>
                    <a:lumOff val="25000"/>
                  </a:schemeClr>
                </a:solidFill>
              </a:rPr>
              <a:t>Each end sequence</a:t>
            </a:r>
          </a:p>
          <a:p>
            <a:r>
              <a:rPr lang="en-US" dirty="0">
                <a:solidFill>
                  <a:schemeClr val="tx1">
                    <a:lumMod val="75000"/>
                    <a:lumOff val="25000"/>
                  </a:schemeClr>
                </a:solidFill>
              </a:rPr>
              <a:t>is referred to as </a:t>
            </a:r>
          </a:p>
          <a:p>
            <a:r>
              <a:rPr lang="en-US" dirty="0">
                <a:solidFill>
                  <a:schemeClr val="tx1">
                    <a:lumMod val="75000"/>
                    <a:lumOff val="25000"/>
                  </a:schemeClr>
                </a:solidFill>
              </a:rPr>
              <a:t>a read</a:t>
            </a:r>
          </a:p>
        </p:txBody>
      </p:sp>
      <p:sp>
        <p:nvSpPr>
          <p:cNvPr id="61481" name="Line 41"/>
          <p:cNvSpPr>
            <a:spLocks noChangeShapeType="1"/>
          </p:cNvSpPr>
          <p:nvPr/>
        </p:nvSpPr>
        <p:spPr bwMode="auto">
          <a:xfrm>
            <a:off x="4199160" y="5176040"/>
            <a:ext cx="0" cy="457200"/>
          </a:xfrm>
          <a:prstGeom prst="line">
            <a:avLst/>
          </a:prstGeom>
          <a:noFill/>
          <a:ln w="9525">
            <a:solidFill>
              <a:schemeClr val="tx1"/>
            </a:solidFill>
            <a:round/>
            <a:headEnd/>
            <a:tailEnd type="triangle" w="med" len="med"/>
          </a:ln>
          <a:effectLst/>
        </p:spPr>
        <p:txBody>
          <a:bodyPr/>
          <a:lstStyle/>
          <a:p>
            <a:endParaRPr lang="en-US"/>
          </a:p>
        </p:txBody>
      </p:sp>
      <p:grpSp>
        <p:nvGrpSpPr>
          <p:cNvPr id="6" name="Group 42"/>
          <p:cNvGrpSpPr>
            <a:grpSpLocks/>
          </p:cNvGrpSpPr>
          <p:nvPr/>
        </p:nvGrpSpPr>
        <p:grpSpPr bwMode="auto">
          <a:xfrm>
            <a:off x="3505200" y="5519840"/>
            <a:ext cx="3282950" cy="366713"/>
            <a:chOff x="2208" y="3753"/>
            <a:chExt cx="2068" cy="231"/>
          </a:xfrm>
        </p:grpSpPr>
        <p:sp>
          <p:nvSpPr>
            <p:cNvPr id="61483" name="Line 43"/>
            <p:cNvSpPr>
              <a:spLocks noChangeShapeType="1"/>
            </p:cNvSpPr>
            <p:nvPr/>
          </p:nvSpPr>
          <p:spPr bwMode="auto">
            <a:xfrm>
              <a:off x="2208" y="3888"/>
              <a:ext cx="1008" cy="0"/>
            </a:xfrm>
            <a:prstGeom prst="line">
              <a:avLst/>
            </a:prstGeom>
            <a:noFill/>
            <a:ln w="38100">
              <a:solidFill>
                <a:schemeClr val="tx1"/>
              </a:solidFill>
              <a:round/>
              <a:headEnd/>
              <a:tailEnd/>
            </a:ln>
            <a:effectLst/>
          </p:spPr>
          <p:txBody>
            <a:bodyPr/>
            <a:lstStyle/>
            <a:p>
              <a:endParaRPr lang="en-US"/>
            </a:p>
          </p:txBody>
        </p:sp>
        <p:sp>
          <p:nvSpPr>
            <p:cNvPr id="61484" name="Text Box 44"/>
            <p:cNvSpPr txBox="1">
              <a:spLocks noChangeArrowheads="1"/>
            </p:cNvSpPr>
            <p:nvPr/>
          </p:nvSpPr>
          <p:spPr bwMode="auto">
            <a:xfrm>
              <a:off x="3360" y="3753"/>
              <a:ext cx="916" cy="231"/>
            </a:xfrm>
            <a:prstGeom prst="rect">
              <a:avLst/>
            </a:prstGeom>
            <a:noFill/>
            <a:ln w="9525">
              <a:noFill/>
              <a:miter lim="800000"/>
              <a:headEnd/>
              <a:tailEnd/>
            </a:ln>
            <a:effectLst/>
          </p:spPr>
          <p:txBody>
            <a:bodyPr wrap="none">
              <a:spAutoFit/>
            </a:bodyPr>
            <a:lstStyle/>
            <a:p>
              <a:r>
                <a:rPr lang="en-US" dirty="0"/>
                <a:t>WGS contig</a:t>
              </a:r>
            </a:p>
          </p:txBody>
        </p:sp>
      </p:grpSp>
      <p:grpSp>
        <p:nvGrpSpPr>
          <p:cNvPr id="7" name="Group 46"/>
          <p:cNvGrpSpPr>
            <a:grpSpLocks/>
          </p:cNvGrpSpPr>
          <p:nvPr/>
        </p:nvGrpSpPr>
        <p:grpSpPr bwMode="auto">
          <a:xfrm>
            <a:off x="152400" y="4767380"/>
            <a:ext cx="2362200" cy="1143000"/>
            <a:chOff x="96" y="2880"/>
            <a:chExt cx="1488" cy="720"/>
          </a:xfrm>
        </p:grpSpPr>
        <p:sp>
          <p:nvSpPr>
            <p:cNvPr id="61487" name="Line 47"/>
            <p:cNvSpPr>
              <a:spLocks noChangeShapeType="1"/>
            </p:cNvSpPr>
            <p:nvPr/>
          </p:nvSpPr>
          <p:spPr bwMode="auto">
            <a:xfrm>
              <a:off x="288" y="2880"/>
              <a:ext cx="768" cy="0"/>
            </a:xfrm>
            <a:prstGeom prst="line">
              <a:avLst/>
            </a:prstGeom>
            <a:noFill/>
            <a:ln w="38100">
              <a:solidFill>
                <a:schemeClr val="tx1"/>
              </a:solidFill>
              <a:round/>
              <a:headEnd/>
              <a:tailEnd/>
            </a:ln>
            <a:effectLst/>
          </p:spPr>
          <p:txBody>
            <a:bodyPr/>
            <a:lstStyle/>
            <a:p>
              <a:endParaRPr lang="en-US"/>
            </a:p>
          </p:txBody>
        </p:sp>
        <p:sp>
          <p:nvSpPr>
            <p:cNvPr id="61488" name="Line 48"/>
            <p:cNvSpPr>
              <a:spLocks noChangeShapeType="1"/>
            </p:cNvSpPr>
            <p:nvPr/>
          </p:nvSpPr>
          <p:spPr bwMode="auto">
            <a:xfrm>
              <a:off x="624" y="3120"/>
              <a:ext cx="768" cy="0"/>
            </a:xfrm>
            <a:prstGeom prst="line">
              <a:avLst/>
            </a:prstGeom>
            <a:noFill/>
            <a:ln w="38100">
              <a:solidFill>
                <a:schemeClr val="tx1"/>
              </a:solidFill>
              <a:round/>
              <a:headEnd/>
              <a:tailEnd/>
            </a:ln>
            <a:effectLst/>
          </p:spPr>
          <p:txBody>
            <a:bodyPr/>
            <a:lstStyle/>
            <a:p>
              <a:endParaRPr lang="en-US"/>
            </a:p>
          </p:txBody>
        </p:sp>
        <p:sp>
          <p:nvSpPr>
            <p:cNvPr id="61489" name="Line 49"/>
            <p:cNvSpPr>
              <a:spLocks noChangeShapeType="1"/>
            </p:cNvSpPr>
            <p:nvPr/>
          </p:nvSpPr>
          <p:spPr bwMode="auto">
            <a:xfrm flipH="1">
              <a:off x="240" y="3600"/>
              <a:ext cx="720" cy="0"/>
            </a:xfrm>
            <a:prstGeom prst="line">
              <a:avLst/>
            </a:prstGeom>
            <a:noFill/>
            <a:ln w="38100">
              <a:solidFill>
                <a:schemeClr val="tx1"/>
              </a:solidFill>
              <a:round/>
              <a:headEnd/>
              <a:tailEnd/>
            </a:ln>
            <a:effectLst/>
          </p:spPr>
          <p:txBody>
            <a:bodyPr/>
            <a:lstStyle/>
            <a:p>
              <a:endParaRPr lang="en-US"/>
            </a:p>
          </p:txBody>
        </p:sp>
        <p:sp>
          <p:nvSpPr>
            <p:cNvPr id="61490" name="Line 50"/>
            <p:cNvSpPr>
              <a:spLocks noChangeShapeType="1"/>
            </p:cNvSpPr>
            <p:nvPr/>
          </p:nvSpPr>
          <p:spPr bwMode="auto">
            <a:xfrm>
              <a:off x="720" y="2880"/>
              <a:ext cx="0" cy="240"/>
            </a:xfrm>
            <a:prstGeom prst="line">
              <a:avLst/>
            </a:prstGeom>
            <a:noFill/>
            <a:ln w="28575">
              <a:solidFill>
                <a:schemeClr val="tx1"/>
              </a:solidFill>
              <a:round/>
              <a:headEnd/>
              <a:tailEnd/>
            </a:ln>
            <a:effectLst/>
          </p:spPr>
          <p:txBody>
            <a:bodyPr/>
            <a:lstStyle/>
            <a:p>
              <a:endParaRPr lang="en-US"/>
            </a:p>
          </p:txBody>
        </p:sp>
        <p:sp>
          <p:nvSpPr>
            <p:cNvPr id="61491" name="Line 51"/>
            <p:cNvSpPr>
              <a:spLocks noChangeShapeType="1"/>
            </p:cNvSpPr>
            <p:nvPr/>
          </p:nvSpPr>
          <p:spPr bwMode="auto">
            <a:xfrm>
              <a:off x="768" y="2880"/>
              <a:ext cx="0" cy="240"/>
            </a:xfrm>
            <a:prstGeom prst="line">
              <a:avLst/>
            </a:prstGeom>
            <a:noFill/>
            <a:ln w="28575">
              <a:solidFill>
                <a:schemeClr val="tx1"/>
              </a:solidFill>
              <a:round/>
              <a:headEnd/>
              <a:tailEnd/>
            </a:ln>
            <a:effectLst/>
          </p:spPr>
          <p:txBody>
            <a:bodyPr/>
            <a:lstStyle/>
            <a:p>
              <a:endParaRPr lang="en-US"/>
            </a:p>
          </p:txBody>
        </p:sp>
        <p:sp>
          <p:nvSpPr>
            <p:cNvPr id="61492" name="Line 52"/>
            <p:cNvSpPr>
              <a:spLocks noChangeShapeType="1"/>
            </p:cNvSpPr>
            <p:nvPr/>
          </p:nvSpPr>
          <p:spPr bwMode="auto">
            <a:xfrm>
              <a:off x="816" y="2880"/>
              <a:ext cx="0" cy="240"/>
            </a:xfrm>
            <a:prstGeom prst="line">
              <a:avLst/>
            </a:prstGeom>
            <a:noFill/>
            <a:ln w="28575">
              <a:solidFill>
                <a:schemeClr val="tx1"/>
              </a:solidFill>
              <a:round/>
              <a:headEnd/>
              <a:tailEnd/>
            </a:ln>
            <a:effectLst/>
          </p:spPr>
          <p:txBody>
            <a:bodyPr/>
            <a:lstStyle/>
            <a:p>
              <a:endParaRPr lang="en-US"/>
            </a:p>
          </p:txBody>
        </p:sp>
        <p:sp>
          <p:nvSpPr>
            <p:cNvPr id="61493" name="Line 53"/>
            <p:cNvSpPr>
              <a:spLocks noChangeShapeType="1"/>
            </p:cNvSpPr>
            <p:nvPr/>
          </p:nvSpPr>
          <p:spPr bwMode="auto">
            <a:xfrm>
              <a:off x="864" y="2880"/>
              <a:ext cx="0" cy="240"/>
            </a:xfrm>
            <a:prstGeom prst="line">
              <a:avLst/>
            </a:prstGeom>
            <a:noFill/>
            <a:ln w="28575">
              <a:solidFill>
                <a:schemeClr val="tx1"/>
              </a:solidFill>
              <a:round/>
              <a:headEnd/>
              <a:tailEnd/>
            </a:ln>
            <a:effectLst/>
          </p:spPr>
          <p:txBody>
            <a:bodyPr/>
            <a:lstStyle/>
            <a:p>
              <a:endParaRPr lang="en-US"/>
            </a:p>
          </p:txBody>
        </p:sp>
        <p:sp>
          <p:nvSpPr>
            <p:cNvPr id="61494" name="Line 54"/>
            <p:cNvSpPr>
              <a:spLocks noChangeShapeType="1"/>
            </p:cNvSpPr>
            <p:nvPr/>
          </p:nvSpPr>
          <p:spPr bwMode="auto">
            <a:xfrm>
              <a:off x="912" y="2880"/>
              <a:ext cx="0" cy="240"/>
            </a:xfrm>
            <a:prstGeom prst="line">
              <a:avLst/>
            </a:prstGeom>
            <a:noFill/>
            <a:ln w="28575">
              <a:solidFill>
                <a:schemeClr val="tx1"/>
              </a:solidFill>
              <a:round/>
              <a:headEnd/>
              <a:tailEnd/>
            </a:ln>
            <a:effectLst/>
          </p:spPr>
          <p:txBody>
            <a:bodyPr/>
            <a:lstStyle/>
            <a:p>
              <a:endParaRPr lang="en-US"/>
            </a:p>
          </p:txBody>
        </p:sp>
        <p:sp>
          <p:nvSpPr>
            <p:cNvPr id="61495" name="Line 55"/>
            <p:cNvSpPr>
              <a:spLocks noChangeShapeType="1"/>
            </p:cNvSpPr>
            <p:nvPr/>
          </p:nvSpPr>
          <p:spPr bwMode="auto">
            <a:xfrm>
              <a:off x="960" y="2880"/>
              <a:ext cx="0" cy="240"/>
            </a:xfrm>
            <a:prstGeom prst="line">
              <a:avLst/>
            </a:prstGeom>
            <a:noFill/>
            <a:ln w="28575">
              <a:solidFill>
                <a:schemeClr val="tx1"/>
              </a:solidFill>
              <a:round/>
              <a:headEnd/>
              <a:tailEnd/>
            </a:ln>
            <a:effectLst/>
          </p:spPr>
          <p:txBody>
            <a:bodyPr/>
            <a:lstStyle/>
            <a:p>
              <a:endParaRPr lang="en-US"/>
            </a:p>
          </p:txBody>
        </p:sp>
        <p:sp>
          <p:nvSpPr>
            <p:cNvPr id="61496" name="Line 56"/>
            <p:cNvSpPr>
              <a:spLocks noChangeShapeType="1"/>
            </p:cNvSpPr>
            <p:nvPr/>
          </p:nvSpPr>
          <p:spPr bwMode="auto">
            <a:xfrm>
              <a:off x="1008" y="2880"/>
              <a:ext cx="0" cy="240"/>
            </a:xfrm>
            <a:prstGeom prst="line">
              <a:avLst/>
            </a:prstGeom>
            <a:noFill/>
            <a:ln w="28575">
              <a:solidFill>
                <a:schemeClr val="tx1"/>
              </a:solidFill>
              <a:round/>
              <a:headEnd/>
              <a:tailEnd/>
            </a:ln>
            <a:effectLst/>
          </p:spPr>
          <p:txBody>
            <a:bodyPr/>
            <a:lstStyle/>
            <a:p>
              <a:endParaRPr lang="en-US"/>
            </a:p>
          </p:txBody>
        </p:sp>
        <p:sp>
          <p:nvSpPr>
            <p:cNvPr id="61497" name="Line 57"/>
            <p:cNvSpPr>
              <a:spLocks noChangeShapeType="1"/>
            </p:cNvSpPr>
            <p:nvPr/>
          </p:nvSpPr>
          <p:spPr bwMode="auto">
            <a:xfrm>
              <a:off x="1056" y="2880"/>
              <a:ext cx="0" cy="240"/>
            </a:xfrm>
            <a:prstGeom prst="line">
              <a:avLst/>
            </a:prstGeom>
            <a:noFill/>
            <a:ln w="28575">
              <a:solidFill>
                <a:schemeClr val="tx1"/>
              </a:solidFill>
              <a:round/>
              <a:headEnd/>
              <a:tailEnd/>
            </a:ln>
            <a:effectLst/>
          </p:spPr>
          <p:txBody>
            <a:bodyPr/>
            <a:lstStyle/>
            <a:p>
              <a:endParaRPr lang="en-US"/>
            </a:p>
          </p:txBody>
        </p:sp>
        <p:sp>
          <p:nvSpPr>
            <p:cNvPr id="61498" name="Line 58"/>
            <p:cNvSpPr>
              <a:spLocks noChangeShapeType="1"/>
            </p:cNvSpPr>
            <p:nvPr/>
          </p:nvSpPr>
          <p:spPr bwMode="auto">
            <a:xfrm>
              <a:off x="720" y="3128"/>
              <a:ext cx="0" cy="240"/>
            </a:xfrm>
            <a:prstGeom prst="line">
              <a:avLst/>
            </a:prstGeom>
            <a:noFill/>
            <a:ln w="28575">
              <a:solidFill>
                <a:schemeClr val="tx1"/>
              </a:solidFill>
              <a:round/>
              <a:headEnd/>
              <a:tailEnd/>
            </a:ln>
            <a:effectLst/>
          </p:spPr>
          <p:txBody>
            <a:bodyPr/>
            <a:lstStyle/>
            <a:p>
              <a:endParaRPr lang="en-US"/>
            </a:p>
          </p:txBody>
        </p:sp>
        <p:sp>
          <p:nvSpPr>
            <p:cNvPr id="61499" name="Line 59"/>
            <p:cNvSpPr>
              <a:spLocks noChangeShapeType="1"/>
            </p:cNvSpPr>
            <p:nvPr/>
          </p:nvSpPr>
          <p:spPr bwMode="auto">
            <a:xfrm>
              <a:off x="768" y="3128"/>
              <a:ext cx="0" cy="240"/>
            </a:xfrm>
            <a:prstGeom prst="line">
              <a:avLst/>
            </a:prstGeom>
            <a:noFill/>
            <a:ln w="28575">
              <a:solidFill>
                <a:schemeClr val="tx1"/>
              </a:solidFill>
              <a:round/>
              <a:headEnd/>
              <a:tailEnd/>
            </a:ln>
            <a:effectLst/>
          </p:spPr>
          <p:txBody>
            <a:bodyPr/>
            <a:lstStyle/>
            <a:p>
              <a:endParaRPr lang="en-US"/>
            </a:p>
          </p:txBody>
        </p:sp>
        <p:sp>
          <p:nvSpPr>
            <p:cNvPr id="61500" name="Line 60"/>
            <p:cNvSpPr>
              <a:spLocks noChangeShapeType="1"/>
            </p:cNvSpPr>
            <p:nvPr/>
          </p:nvSpPr>
          <p:spPr bwMode="auto">
            <a:xfrm>
              <a:off x="816" y="3128"/>
              <a:ext cx="0" cy="240"/>
            </a:xfrm>
            <a:prstGeom prst="line">
              <a:avLst/>
            </a:prstGeom>
            <a:noFill/>
            <a:ln w="28575">
              <a:solidFill>
                <a:schemeClr val="tx1"/>
              </a:solidFill>
              <a:round/>
              <a:headEnd/>
              <a:tailEnd/>
            </a:ln>
            <a:effectLst/>
          </p:spPr>
          <p:txBody>
            <a:bodyPr/>
            <a:lstStyle/>
            <a:p>
              <a:endParaRPr lang="en-US"/>
            </a:p>
          </p:txBody>
        </p:sp>
        <p:sp>
          <p:nvSpPr>
            <p:cNvPr id="61501" name="Line 61"/>
            <p:cNvSpPr>
              <a:spLocks noChangeShapeType="1"/>
            </p:cNvSpPr>
            <p:nvPr/>
          </p:nvSpPr>
          <p:spPr bwMode="auto">
            <a:xfrm>
              <a:off x="864" y="3128"/>
              <a:ext cx="0" cy="240"/>
            </a:xfrm>
            <a:prstGeom prst="line">
              <a:avLst/>
            </a:prstGeom>
            <a:noFill/>
            <a:ln w="28575">
              <a:solidFill>
                <a:schemeClr val="tx1"/>
              </a:solidFill>
              <a:round/>
              <a:headEnd/>
              <a:tailEnd/>
            </a:ln>
            <a:effectLst/>
          </p:spPr>
          <p:txBody>
            <a:bodyPr/>
            <a:lstStyle/>
            <a:p>
              <a:endParaRPr lang="en-US"/>
            </a:p>
          </p:txBody>
        </p:sp>
        <p:sp>
          <p:nvSpPr>
            <p:cNvPr id="61502" name="Line 62"/>
            <p:cNvSpPr>
              <a:spLocks noChangeShapeType="1"/>
            </p:cNvSpPr>
            <p:nvPr/>
          </p:nvSpPr>
          <p:spPr bwMode="auto">
            <a:xfrm>
              <a:off x="912" y="3128"/>
              <a:ext cx="0" cy="240"/>
            </a:xfrm>
            <a:prstGeom prst="line">
              <a:avLst/>
            </a:prstGeom>
            <a:noFill/>
            <a:ln w="28575">
              <a:solidFill>
                <a:schemeClr val="tx1"/>
              </a:solidFill>
              <a:round/>
              <a:headEnd/>
              <a:tailEnd/>
            </a:ln>
            <a:effectLst/>
          </p:spPr>
          <p:txBody>
            <a:bodyPr/>
            <a:lstStyle/>
            <a:p>
              <a:endParaRPr lang="en-US"/>
            </a:p>
          </p:txBody>
        </p:sp>
        <p:sp>
          <p:nvSpPr>
            <p:cNvPr id="61503" name="Line 63"/>
            <p:cNvSpPr>
              <a:spLocks noChangeShapeType="1"/>
            </p:cNvSpPr>
            <p:nvPr/>
          </p:nvSpPr>
          <p:spPr bwMode="auto">
            <a:xfrm>
              <a:off x="960" y="3128"/>
              <a:ext cx="0" cy="240"/>
            </a:xfrm>
            <a:prstGeom prst="line">
              <a:avLst/>
            </a:prstGeom>
            <a:noFill/>
            <a:ln w="28575">
              <a:solidFill>
                <a:schemeClr val="tx1"/>
              </a:solidFill>
              <a:round/>
              <a:headEnd/>
              <a:tailEnd/>
            </a:ln>
            <a:effectLst/>
          </p:spPr>
          <p:txBody>
            <a:bodyPr/>
            <a:lstStyle/>
            <a:p>
              <a:endParaRPr lang="en-US"/>
            </a:p>
          </p:txBody>
        </p:sp>
        <p:sp>
          <p:nvSpPr>
            <p:cNvPr id="61504" name="Line 64"/>
            <p:cNvSpPr>
              <a:spLocks noChangeShapeType="1"/>
            </p:cNvSpPr>
            <p:nvPr/>
          </p:nvSpPr>
          <p:spPr bwMode="auto">
            <a:xfrm>
              <a:off x="1008" y="3128"/>
              <a:ext cx="0" cy="240"/>
            </a:xfrm>
            <a:prstGeom prst="line">
              <a:avLst/>
            </a:prstGeom>
            <a:noFill/>
            <a:ln w="28575">
              <a:solidFill>
                <a:schemeClr val="tx1"/>
              </a:solidFill>
              <a:round/>
              <a:headEnd/>
              <a:tailEnd/>
            </a:ln>
            <a:effectLst/>
          </p:spPr>
          <p:txBody>
            <a:bodyPr/>
            <a:lstStyle/>
            <a:p>
              <a:endParaRPr lang="en-US"/>
            </a:p>
          </p:txBody>
        </p:sp>
        <p:sp>
          <p:nvSpPr>
            <p:cNvPr id="61505" name="Line 65"/>
            <p:cNvSpPr>
              <a:spLocks noChangeShapeType="1"/>
            </p:cNvSpPr>
            <p:nvPr/>
          </p:nvSpPr>
          <p:spPr bwMode="auto">
            <a:xfrm>
              <a:off x="1056" y="3128"/>
              <a:ext cx="0" cy="240"/>
            </a:xfrm>
            <a:prstGeom prst="line">
              <a:avLst/>
            </a:prstGeom>
            <a:noFill/>
            <a:ln w="28575">
              <a:solidFill>
                <a:schemeClr val="tx1"/>
              </a:solidFill>
              <a:round/>
              <a:headEnd/>
              <a:tailEnd/>
            </a:ln>
            <a:effectLst/>
          </p:spPr>
          <p:txBody>
            <a:bodyPr/>
            <a:lstStyle/>
            <a:p>
              <a:endParaRPr lang="en-US"/>
            </a:p>
          </p:txBody>
        </p:sp>
        <p:sp>
          <p:nvSpPr>
            <p:cNvPr id="61506" name="Line 66"/>
            <p:cNvSpPr>
              <a:spLocks noChangeShapeType="1"/>
            </p:cNvSpPr>
            <p:nvPr/>
          </p:nvSpPr>
          <p:spPr bwMode="auto">
            <a:xfrm>
              <a:off x="1096" y="3128"/>
              <a:ext cx="0" cy="240"/>
            </a:xfrm>
            <a:prstGeom prst="line">
              <a:avLst/>
            </a:prstGeom>
            <a:noFill/>
            <a:ln w="28575">
              <a:solidFill>
                <a:schemeClr val="tx1"/>
              </a:solidFill>
              <a:round/>
              <a:headEnd/>
              <a:tailEnd/>
            </a:ln>
            <a:effectLst/>
          </p:spPr>
          <p:txBody>
            <a:bodyPr/>
            <a:lstStyle/>
            <a:p>
              <a:endParaRPr lang="en-US"/>
            </a:p>
          </p:txBody>
        </p:sp>
        <p:sp>
          <p:nvSpPr>
            <p:cNvPr id="61507" name="Line 67"/>
            <p:cNvSpPr>
              <a:spLocks noChangeShapeType="1"/>
            </p:cNvSpPr>
            <p:nvPr/>
          </p:nvSpPr>
          <p:spPr bwMode="auto">
            <a:xfrm>
              <a:off x="1144" y="3128"/>
              <a:ext cx="0" cy="240"/>
            </a:xfrm>
            <a:prstGeom prst="line">
              <a:avLst/>
            </a:prstGeom>
            <a:noFill/>
            <a:ln w="28575">
              <a:solidFill>
                <a:schemeClr val="tx1"/>
              </a:solidFill>
              <a:round/>
              <a:headEnd/>
              <a:tailEnd/>
            </a:ln>
            <a:effectLst/>
          </p:spPr>
          <p:txBody>
            <a:bodyPr/>
            <a:lstStyle/>
            <a:p>
              <a:endParaRPr lang="en-US"/>
            </a:p>
          </p:txBody>
        </p:sp>
        <p:sp>
          <p:nvSpPr>
            <p:cNvPr id="61508" name="Line 68"/>
            <p:cNvSpPr>
              <a:spLocks noChangeShapeType="1"/>
            </p:cNvSpPr>
            <p:nvPr/>
          </p:nvSpPr>
          <p:spPr bwMode="auto">
            <a:xfrm>
              <a:off x="720" y="3360"/>
              <a:ext cx="0" cy="240"/>
            </a:xfrm>
            <a:prstGeom prst="line">
              <a:avLst/>
            </a:prstGeom>
            <a:noFill/>
            <a:ln w="28575">
              <a:solidFill>
                <a:schemeClr val="tx1"/>
              </a:solidFill>
              <a:round/>
              <a:headEnd/>
              <a:tailEnd/>
            </a:ln>
            <a:effectLst/>
          </p:spPr>
          <p:txBody>
            <a:bodyPr/>
            <a:lstStyle/>
            <a:p>
              <a:endParaRPr lang="en-US"/>
            </a:p>
          </p:txBody>
        </p:sp>
        <p:sp>
          <p:nvSpPr>
            <p:cNvPr id="61509" name="Line 69"/>
            <p:cNvSpPr>
              <a:spLocks noChangeShapeType="1"/>
            </p:cNvSpPr>
            <p:nvPr/>
          </p:nvSpPr>
          <p:spPr bwMode="auto">
            <a:xfrm>
              <a:off x="768" y="3360"/>
              <a:ext cx="0" cy="240"/>
            </a:xfrm>
            <a:prstGeom prst="line">
              <a:avLst/>
            </a:prstGeom>
            <a:noFill/>
            <a:ln w="28575">
              <a:solidFill>
                <a:schemeClr val="tx1"/>
              </a:solidFill>
              <a:round/>
              <a:headEnd/>
              <a:tailEnd/>
            </a:ln>
            <a:effectLst/>
          </p:spPr>
          <p:txBody>
            <a:bodyPr/>
            <a:lstStyle/>
            <a:p>
              <a:endParaRPr lang="en-US"/>
            </a:p>
          </p:txBody>
        </p:sp>
        <p:sp>
          <p:nvSpPr>
            <p:cNvPr id="61510" name="Line 70"/>
            <p:cNvSpPr>
              <a:spLocks noChangeShapeType="1"/>
            </p:cNvSpPr>
            <p:nvPr/>
          </p:nvSpPr>
          <p:spPr bwMode="auto">
            <a:xfrm>
              <a:off x="816" y="3360"/>
              <a:ext cx="0" cy="240"/>
            </a:xfrm>
            <a:prstGeom prst="line">
              <a:avLst/>
            </a:prstGeom>
            <a:noFill/>
            <a:ln w="28575">
              <a:solidFill>
                <a:schemeClr val="tx1"/>
              </a:solidFill>
              <a:round/>
              <a:headEnd/>
              <a:tailEnd/>
            </a:ln>
            <a:effectLst/>
          </p:spPr>
          <p:txBody>
            <a:bodyPr/>
            <a:lstStyle/>
            <a:p>
              <a:endParaRPr lang="en-US"/>
            </a:p>
          </p:txBody>
        </p:sp>
        <p:sp>
          <p:nvSpPr>
            <p:cNvPr id="61511" name="Line 71"/>
            <p:cNvSpPr>
              <a:spLocks noChangeShapeType="1"/>
            </p:cNvSpPr>
            <p:nvPr/>
          </p:nvSpPr>
          <p:spPr bwMode="auto">
            <a:xfrm>
              <a:off x="864" y="3360"/>
              <a:ext cx="0" cy="240"/>
            </a:xfrm>
            <a:prstGeom prst="line">
              <a:avLst/>
            </a:prstGeom>
            <a:noFill/>
            <a:ln w="28575">
              <a:solidFill>
                <a:schemeClr val="tx1"/>
              </a:solidFill>
              <a:round/>
              <a:headEnd/>
              <a:tailEnd/>
            </a:ln>
            <a:effectLst/>
          </p:spPr>
          <p:txBody>
            <a:bodyPr/>
            <a:lstStyle/>
            <a:p>
              <a:endParaRPr lang="en-US"/>
            </a:p>
          </p:txBody>
        </p:sp>
        <p:sp>
          <p:nvSpPr>
            <p:cNvPr id="61512" name="Line 72"/>
            <p:cNvSpPr>
              <a:spLocks noChangeShapeType="1"/>
            </p:cNvSpPr>
            <p:nvPr/>
          </p:nvSpPr>
          <p:spPr bwMode="auto">
            <a:xfrm>
              <a:off x="912" y="3360"/>
              <a:ext cx="0" cy="240"/>
            </a:xfrm>
            <a:prstGeom prst="line">
              <a:avLst/>
            </a:prstGeom>
            <a:noFill/>
            <a:ln w="28575">
              <a:solidFill>
                <a:schemeClr val="tx1"/>
              </a:solidFill>
              <a:round/>
              <a:headEnd/>
              <a:tailEnd/>
            </a:ln>
            <a:effectLst/>
          </p:spPr>
          <p:txBody>
            <a:bodyPr/>
            <a:lstStyle/>
            <a:p>
              <a:endParaRPr lang="en-US"/>
            </a:p>
          </p:txBody>
        </p:sp>
        <p:sp>
          <p:nvSpPr>
            <p:cNvPr id="61513" name="Text Box 73"/>
            <p:cNvSpPr txBox="1">
              <a:spLocks noChangeArrowheads="1"/>
            </p:cNvSpPr>
            <p:nvPr/>
          </p:nvSpPr>
          <p:spPr bwMode="auto">
            <a:xfrm>
              <a:off x="96" y="3024"/>
              <a:ext cx="375" cy="212"/>
            </a:xfrm>
            <a:prstGeom prst="rect">
              <a:avLst/>
            </a:prstGeom>
            <a:noFill/>
            <a:ln w="9525">
              <a:noFill/>
              <a:miter lim="800000"/>
              <a:headEnd/>
              <a:tailEnd/>
            </a:ln>
            <a:effectLst/>
          </p:spPr>
          <p:txBody>
            <a:bodyPr wrap="none">
              <a:spAutoFit/>
            </a:bodyPr>
            <a:lstStyle/>
            <a:p>
              <a:r>
                <a:rPr lang="en-US" sz="1600"/>
                <a:t>tails</a:t>
              </a:r>
            </a:p>
          </p:txBody>
        </p:sp>
        <p:sp>
          <p:nvSpPr>
            <p:cNvPr id="61514" name="Line 74"/>
            <p:cNvSpPr>
              <a:spLocks noChangeShapeType="1"/>
            </p:cNvSpPr>
            <p:nvPr/>
          </p:nvSpPr>
          <p:spPr bwMode="auto">
            <a:xfrm>
              <a:off x="384" y="3360"/>
              <a:ext cx="1200" cy="0"/>
            </a:xfrm>
            <a:prstGeom prst="line">
              <a:avLst/>
            </a:prstGeom>
            <a:noFill/>
            <a:ln w="38100">
              <a:solidFill>
                <a:schemeClr val="tx1"/>
              </a:solidFill>
              <a:round/>
              <a:headEnd/>
              <a:tailEnd/>
            </a:ln>
            <a:effectLst/>
          </p:spPr>
          <p:txBody>
            <a:bodyPr/>
            <a:lstStyle/>
            <a:p>
              <a:endParaRPr lang="en-US"/>
            </a:p>
          </p:txBody>
        </p:sp>
      </p:grpSp>
      <p:sp>
        <p:nvSpPr>
          <p:cNvPr id="61515" name="Text Box 75"/>
          <p:cNvSpPr txBox="1">
            <a:spLocks noChangeArrowheads="1"/>
          </p:cNvSpPr>
          <p:nvPr/>
        </p:nvSpPr>
        <p:spPr bwMode="auto">
          <a:xfrm>
            <a:off x="-5464" y="804980"/>
            <a:ext cx="3444875" cy="400110"/>
          </a:xfrm>
          <a:prstGeom prst="rect">
            <a:avLst/>
          </a:prstGeom>
          <a:noFill/>
          <a:ln w="9525">
            <a:noFill/>
            <a:miter lim="800000"/>
            <a:headEnd/>
            <a:tailEnd/>
          </a:ln>
          <a:effectLst/>
        </p:spPr>
        <p:txBody>
          <a:bodyPr>
            <a:spAutoFit/>
          </a:bodyPr>
          <a:lstStyle/>
          <a:p>
            <a:r>
              <a:rPr lang="en-US" sz="2000" i="1" dirty="0" smtClean="0">
                <a:solidFill>
                  <a:schemeClr val="tx1">
                    <a:lumMod val="85000"/>
                    <a:lumOff val="15000"/>
                  </a:schemeClr>
                </a:solidFill>
              </a:rPr>
              <a:t>WGS: Sanger Reads</a:t>
            </a:r>
            <a:endParaRPr lang="en-US" sz="2000" i="1" dirty="0">
              <a:solidFill>
                <a:schemeClr val="tx1">
                  <a:lumMod val="85000"/>
                  <a:lumOff val="15000"/>
                </a:schemeClr>
              </a:solidFill>
            </a:endParaRPr>
          </a:p>
        </p:txBody>
      </p:sp>
      <p:sp>
        <p:nvSpPr>
          <p:cNvPr id="72" name="Rectangle 71"/>
          <p:cNvSpPr/>
          <p:nvPr/>
        </p:nvSpPr>
        <p:spPr>
          <a:xfrm>
            <a:off x="19472" y="-11340"/>
            <a:ext cx="5409053" cy="646331"/>
          </a:xfrm>
          <a:prstGeom prst="rect">
            <a:avLst/>
          </a:prstGeom>
        </p:spPr>
        <p:txBody>
          <a:bodyPr wrap="none">
            <a:spAutoFit/>
          </a:bodyPr>
          <a:lstStyle/>
          <a:p>
            <a:r>
              <a:rPr lang="en-US" sz="3600" dirty="0">
                <a:solidFill>
                  <a:srgbClr val="008000"/>
                </a:solidFill>
                <a:latin typeface="+mj-lt"/>
                <a:cs typeface="Consolas"/>
              </a:rPr>
              <a:t>Reference assembly </a:t>
            </a:r>
            <a:r>
              <a:rPr lang="en-US" sz="3600" dirty="0" smtClean="0">
                <a:solidFill>
                  <a:srgbClr val="008000"/>
                </a:solidFill>
                <a:latin typeface="+mj-lt"/>
                <a:cs typeface="Consolas"/>
              </a:rPr>
              <a:t>history</a:t>
            </a:r>
            <a:endParaRPr lang="en-US" sz="3600" dirty="0">
              <a:solidFill>
                <a:srgbClr val="008000"/>
              </a:solidFill>
              <a:latin typeface="+mj-lt"/>
              <a:cs typeface="Consolas"/>
            </a:endParaRPr>
          </a:p>
        </p:txBody>
      </p:sp>
      <p:sp>
        <p:nvSpPr>
          <p:cNvPr id="81" name="Line 41"/>
          <p:cNvSpPr>
            <a:spLocks noChangeShapeType="1"/>
          </p:cNvSpPr>
          <p:nvPr/>
        </p:nvSpPr>
        <p:spPr bwMode="auto">
          <a:xfrm>
            <a:off x="4199160" y="5910380"/>
            <a:ext cx="0" cy="457200"/>
          </a:xfrm>
          <a:prstGeom prst="line">
            <a:avLst/>
          </a:prstGeom>
          <a:noFill/>
          <a:ln w="9525">
            <a:solidFill>
              <a:schemeClr val="tx1"/>
            </a:solidFill>
            <a:round/>
            <a:headEnd/>
            <a:tailEnd type="triangle" w="med" len="med"/>
          </a:ln>
          <a:effectLst/>
        </p:spPr>
        <p:txBody>
          <a:bodyPr/>
          <a:lstStyle/>
          <a:p>
            <a:endParaRPr lang="en-US"/>
          </a:p>
        </p:txBody>
      </p:sp>
      <p:grpSp>
        <p:nvGrpSpPr>
          <p:cNvPr id="14" name="Group 13"/>
          <p:cNvGrpSpPr/>
          <p:nvPr/>
        </p:nvGrpSpPr>
        <p:grpSpPr>
          <a:xfrm>
            <a:off x="1582020" y="6285080"/>
            <a:ext cx="7035828" cy="369332"/>
            <a:chOff x="1582020" y="6089700"/>
            <a:chExt cx="7035828" cy="369332"/>
          </a:xfrm>
        </p:grpSpPr>
        <p:grpSp>
          <p:nvGrpSpPr>
            <p:cNvPr id="13" name="Group 12"/>
            <p:cNvGrpSpPr/>
            <p:nvPr/>
          </p:nvGrpSpPr>
          <p:grpSpPr>
            <a:xfrm>
              <a:off x="1582020" y="6345668"/>
              <a:ext cx="5905500" cy="4858"/>
              <a:chOff x="1582020" y="6345668"/>
              <a:chExt cx="5905500" cy="4858"/>
            </a:xfrm>
          </p:grpSpPr>
          <p:sp>
            <p:nvSpPr>
              <p:cNvPr id="73" name="Line 43"/>
              <p:cNvSpPr>
                <a:spLocks noChangeShapeType="1"/>
              </p:cNvSpPr>
              <p:nvPr/>
            </p:nvSpPr>
            <p:spPr bwMode="auto">
              <a:xfrm>
                <a:off x="1582020" y="6348906"/>
                <a:ext cx="1600200" cy="0"/>
              </a:xfrm>
              <a:prstGeom prst="line">
                <a:avLst/>
              </a:prstGeom>
              <a:noFill/>
              <a:ln w="38100">
                <a:solidFill>
                  <a:schemeClr val="tx1"/>
                </a:solidFill>
                <a:round/>
                <a:headEnd/>
                <a:tailEnd/>
              </a:ln>
              <a:effectLst/>
            </p:spPr>
            <p:txBody>
              <a:bodyPr/>
              <a:lstStyle/>
              <a:p>
                <a:endParaRPr lang="en-US"/>
              </a:p>
            </p:txBody>
          </p:sp>
          <p:sp>
            <p:nvSpPr>
              <p:cNvPr id="74" name="Line 43"/>
              <p:cNvSpPr>
                <a:spLocks noChangeShapeType="1"/>
              </p:cNvSpPr>
              <p:nvPr/>
            </p:nvSpPr>
            <p:spPr bwMode="auto">
              <a:xfrm>
                <a:off x="3661645" y="6347287"/>
                <a:ext cx="1600200" cy="0"/>
              </a:xfrm>
              <a:prstGeom prst="line">
                <a:avLst/>
              </a:prstGeom>
              <a:noFill/>
              <a:ln w="38100">
                <a:solidFill>
                  <a:schemeClr val="tx1"/>
                </a:solidFill>
                <a:round/>
                <a:headEnd/>
                <a:tailEnd/>
              </a:ln>
              <a:effectLst/>
            </p:spPr>
            <p:txBody>
              <a:bodyPr/>
              <a:lstStyle/>
              <a:p>
                <a:endParaRPr lang="en-US"/>
              </a:p>
            </p:txBody>
          </p:sp>
          <p:sp>
            <p:nvSpPr>
              <p:cNvPr id="75" name="Line 43"/>
              <p:cNvSpPr>
                <a:spLocks noChangeShapeType="1"/>
              </p:cNvSpPr>
              <p:nvPr/>
            </p:nvSpPr>
            <p:spPr bwMode="auto">
              <a:xfrm>
                <a:off x="5887320" y="6345668"/>
                <a:ext cx="1600200" cy="0"/>
              </a:xfrm>
              <a:prstGeom prst="line">
                <a:avLst/>
              </a:prstGeom>
              <a:noFill/>
              <a:ln w="38100">
                <a:solidFill>
                  <a:schemeClr val="tx1"/>
                </a:solidFill>
                <a:round/>
                <a:headEnd/>
                <a:tailEnd/>
              </a:ln>
              <a:effectLst/>
            </p:spPr>
            <p:txBody>
              <a:bodyPr/>
              <a:lstStyle/>
              <a:p>
                <a:endParaRPr lang="en-US"/>
              </a:p>
            </p:txBody>
          </p:sp>
          <p:cxnSp>
            <p:nvCxnSpPr>
              <p:cNvPr id="9" name="Straight Connector 8"/>
              <p:cNvCxnSpPr>
                <a:endCxn id="74" idx="0"/>
              </p:cNvCxnSpPr>
              <p:nvPr/>
            </p:nvCxnSpPr>
            <p:spPr>
              <a:xfrm flipV="1">
                <a:off x="3213100" y="6347287"/>
                <a:ext cx="448545" cy="1619"/>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a:endCxn id="75" idx="0"/>
              </p:cNvCxnSpPr>
              <p:nvPr/>
            </p:nvCxnSpPr>
            <p:spPr>
              <a:xfrm flipV="1">
                <a:off x="5240418" y="6345668"/>
                <a:ext cx="646902" cy="4858"/>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sp>
          <p:nvSpPr>
            <p:cNvPr id="12" name="TextBox 11"/>
            <p:cNvSpPr txBox="1"/>
            <p:nvPr/>
          </p:nvSpPr>
          <p:spPr>
            <a:xfrm>
              <a:off x="7688274" y="6089700"/>
              <a:ext cx="929574" cy="369332"/>
            </a:xfrm>
            <a:prstGeom prst="rect">
              <a:avLst/>
            </a:prstGeom>
            <a:noFill/>
          </p:spPr>
          <p:txBody>
            <a:bodyPr wrap="none" rtlCol="0">
              <a:spAutoFit/>
            </a:bodyPr>
            <a:lstStyle/>
            <a:p>
              <a:r>
                <a:rPr lang="en-US" dirty="0" smtClean="0"/>
                <a:t>Scaffold</a:t>
              </a:r>
              <a:endParaRPr lang="en-US" dirty="0"/>
            </a:p>
          </p:txBody>
        </p:sp>
      </p:grpSp>
    </p:spTree>
    <p:extLst>
      <p:ext uri="{BB962C8B-B14F-4D97-AF65-F5344CB8AC3E}">
        <p14:creationId xmlns:p14="http://schemas.microsoft.com/office/powerpoint/2010/main" val="125998985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par>
                          <p:cTn id="11" fill="hold">
                            <p:stCondLst>
                              <p:cond delay="500"/>
                            </p:stCondLst>
                            <p:childTnLst>
                              <p:par>
                                <p:cTn id="12" presetID="2" presetClass="entr" presetSubtype="8" fill="hold" grpId="0" nodeType="afterEffect">
                                  <p:stCondLst>
                                    <p:cond delay="1000"/>
                                  </p:stCondLst>
                                  <p:childTnLst>
                                    <p:set>
                                      <p:cBhvr>
                                        <p:cTn id="13" dur="1" fill="hold">
                                          <p:stCondLst>
                                            <p:cond delay="0"/>
                                          </p:stCondLst>
                                        </p:cTn>
                                        <p:tgtEl>
                                          <p:spTgt spid="61460"/>
                                        </p:tgtEl>
                                        <p:attrNameLst>
                                          <p:attrName>style.visibility</p:attrName>
                                        </p:attrNameLst>
                                      </p:cBhvr>
                                      <p:to>
                                        <p:strVal val="visible"/>
                                      </p:to>
                                    </p:set>
                                    <p:anim calcmode="lin" valueType="num">
                                      <p:cBhvr additive="base">
                                        <p:cTn id="14" dur="500" fill="hold"/>
                                        <p:tgtEl>
                                          <p:spTgt spid="61460"/>
                                        </p:tgtEl>
                                        <p:attrNameLst>
                                          <p:attrName>ppt_x</p:attrName>
                                        </p:attrNameLst>
                                      </p:cBhvr>
                                      <p:tavLst>
                                        <p:tav tm="0">
                                          <p:val>
                                            <p:strVal val="0-#ppt_w/2"/>
                                          </p:val>
                                        </p:tav>
                                        <p:tav tm="100000">
                                          <p:val>
                                            <p:strVal val="#ppt_x"/>
                                          </p:val>
                                        </p:tav>
                                      </p:tavLst>
                                    </p:anim>
                                    <p:anim calcmode="lin" valueType="num">
                                      <p:cBhvr additive="base">
                                        <p:cTn id="15" dur="500" fill="hold"/>
                                        <p:tgtEl>
                                          <p:spTgt spid="61460"/>
                                        </p:tgtEl>
                                        <p:attrNameLst>
                                          <p:attrName>ppt_y</p:attrName>
                                        </p:attrNameLst>
                                      </p:cBhvr>
                                      <p:tavLst>
                                        <p:tav tm="0">
                                          <p:val>
                                            <p:strVal val="#ppt_y"/>
                                          </p:val>
                                        </p:tav>
                                        <p:tav tm="100000">
                                          <p:val>
                                            <p:strVal val="#ppt_y"/>
                                          </p:val>
                                        </p:tav>
                                      </p:tavLst>
                                    </p:anim>
                                  </p:childTnLst>
                                </p:cTn>
                              </p:par>
                            </p:childTnLst>
                          </p:cTn>
                        </p:par>
                        <p:par>
                          <p:cTn id="16" fill="hold">
                            <p:stCondLst>
                              <p:cond delay="2000"/>
                            </p:stCondLst>
                            <p:childTnLst>
                              <p:par>
                                <p:cTn id="17" presetID="2" presetClass="entr" presetSubtype="2" fill="hold" grpId="0" nodeType="afterEffect">
                                  <p:stCondLst>
                                    <p:cond delay="0"/>
                                  </p:stCondLst>
                                  <p:childTnLst>
                                    <p:set>
                                      <p:cBhvr>
                                        <p:cTn id="18" dur="1" fill="hold">
                                          <p:stCondLst>
                                            <p:cond delay="0"/>
                                          </p:stCondLst>
                                        </p:cTn>
                                        <p:tgtEl>
                                          <p:spTgt spid="61461"/>
                                        </p:tgtEl>
                                        <p:attrNameLst>
                                          <p:attrName>style.visibility</p:attrName>
                                        </p:attrNameLst>
                                      </p:cBhvr>
                                      <p:to>
                                        <p:strVal val="visible"/>
                                      </p:to>
                                    </p:set>
                                    <p:anim calcmode="lin" valueType="num">
                                      <p:cBhvr additive="base">
                                        <p:cTn id="19" dur="500" fill="hold"/>
                                        <p:tgtEl>
                                          <p:spTgt spid="61461"/>
                                        </p:tgtEl>
                                        <p:attrNameLst>
                                          <p:attrName>ppt_x</p:attrName>
                                        </p:attrNameLst>
                                      </p:cBhvr>
                                      <p:tavLst>
                                        <p:tav tm="0">
                                          <p:val>
                                            <p:strVal val="1+#ppt_w/2"/>
                                          </p:val>
                                        </p:tav>
                                        <p:tav tm="100000">
                                          <p:val>
                                            <p:strVal val="#ppt_x"/>
                                          </p:val>
                                        </p:tav>
                                      </p:tavLst>
                                    </p:anim>
                                    <p:anim calcmode="lin" valueType="num">
                                      <p:cBhvr additive="base">
                                        <p:cTn id="20" dur="500" fill="hold"/>
                                        <p:tgtEl>
                                          <p:spTgt spid="6146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614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614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6148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8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dissolve">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0" grpId="0" animBg="1"/>
      <p:bldP spid="61461" grpId="0" animBg="1"/>
      <p:bldP spid="61464" grpId="0" autoUpdateAnimBg="0"/>
      <p:bldP spid="61480" grpId="0" autoUpdateAnimBg="0"/>
      <p:bldP spid="61481" grpId="0" animBg="1"/>
      <p:bldP spid="8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934748"/>
            <a:ext cx="9144000" cy="5221798"/>
          </a:xfrm>
          <a:prstGeom prst="rect">
            <a:avLst/>
          </a:prstGeom>
        </p:spPr>
      </p:pic>
      <p:sp>
        <p:nvSpPr>
          <p:cNvPr id="4" name="Rectangle 3"/>
          <p:cNvSpPr/>
          <p:nvPr/>
        </p:nvSpPr>
        <p:spPr>
          <a:xfrm>
            <a:off x="-22828" y="9382"/>
            <a:ext cx="5409053" cy="646331"/>
          </a:xfrm>
          <a:prstGeom prst="rect">
            <a:avLst/>
          </a:prstGeom>
        </p:spPr>
        <p:txBody>
          <a:bodyPr wrap="none">
            <a:spAutoFit/>
          </a:bodyPr>
          <a:lstStyle/>
          <a:p>
            <a:r>
              <a:rPr lang="en-US" sz="3600" dirty="0">
                <a:solidFill>
                  <a:srgbClr val="008000"/>
                </a:solidFill>
                <a:latin typeface="+mj-lt"/>
                <a:cs typeface="Consolas"/>
              </a:rPr>
              <a:t>Reference assembly </a:t>
            </a:r>
            <a:r>
              <a:rPr lang="en-US" sz="3600" dirty="0" smtClean="0">
                <a:solidFill>
                  <a:srgbClr val="008000"/>
                </a:solidFill>
                <a:latin typeface="+mj-lt"/>
                <a:cs typeface="Consolas"/>
              </a:rPr>
              <a:t>history</a:t>
            </a:r>
            <a:endParaRPr lang="en-US" sz="3600" dirty="0">
              <a:solidFill>
                <a:srgbClr val="008000"/>
              </a:solidFill>
              <a:latin typeface="+mj-lt"/>
              <a:cs typeface="Consolas"/>
            </a:endParaRPr>
          </a:p>
        </p:txBody>
      </p:sp>
      <p:grpSp>
        <p:nvGrpSpPr>
          <p:cNvPr id="7" name="Group 6"/>
          <p:cNvGrpSpPr/>
          <p:nvPr/>
        </p:nvGrpSpPr>
        <p:grpSpPr>
          <a:xfrm>
            <a:off x="59350" y="6097756"/>
            <a:ext cx="9026254" cy="446276"/>
            <a:chOff x="59350" y="6097756"/>
            <a:chExt cx="9026254" cy="446276"/>
          </a:xfrm>
        </p:grpSpPr>
        <p:sp>
          <p:nvSpPr>
            <p:cNvPr id="3" name="TextBox 2"/>
            <p:cNvSpPr txBox="1"/>
            <p:nvPr/>
          </p:nvSpPr>
          <p:spPr>
            <a:xfrm>
              <a:off x="59350" y="6113145"/>
              <a:ext cx="9026254" cy="430887"/>
            </a:xfrm>
            <a:prstGeom prst="rect">
              <a:avLst/>
            </a:prstGeom>
            <a:noFill/>
          </p:spPr>
          <p:txBody>
            <a:bodyPr wrap="none" rtlCol="0">
              <a:spAutoFit/>
            </a:bodyPr>
            <a:lstStyle/>
            <a:p>
              <a:r>
                <a:rPr lang="en-US" sz="2200" dirty="0" smtClean="0">
                  <a:latin typeface="Consolas"/>
                  <a:cs typeface="Consolas"/>
                </a:rPr>
                <a:t>A T T T T C C C T T C T G A A A T G A T G A A A G A G T C</a:t>
              </a:r>
              <a:endParaRPr lang="en-US" sz="2200" dirty="0">
                <a:latin typeface="Consolas"/>
                <a:cs typeface="Consolas"/>
              </a:endParaRPr>
            </a:p>
          </p:txBody>
        </p:sp>
        <p:sp>
          <p:nvSpPr>
            <p:cNvPr id="5" name="Rectangle 4"/>
            <p:cNvSpPr/>
            <p:nvPr/>
          </p:nvSpPr>
          <p:spPr>
            <a:xfrm>
              <a:off x="1882379" y="6097756"/>
              <a:ext cx="374208" cy="446276"/>
            </a:xfrm>
            <a:prstGeom prst="rect">
              <a:avLst/>
            </a:prstGeom>
            <a:noFill/>
            <a:ln w="57150" cmpd="sng">
              <a:solidFill>
                <a:srgbClr val="FF8E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491257" y="6097756"/>
              <a:ext cx="374208" cy="446276"/>
            </a:xfrm>
            <a:prstGeom prst="rect">
              <a:avLst/>
            </a:prstGeom>
            <a:noFill/>
            <a:ln w="57150" cmpd="sng">
              <a:solidFill>
                <a:srgbClr val="FF8E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7907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ompsonAndThompso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3212"/>
            <a:ext cx="2475645" cy="2901432"/>
          </a:xfrm>
          <a:prstGeom prst="rect">
            <a:avLst/>
          </a:prstGeom>
        </p:spPr>
      </p:pic>
      <p:pic>
        <p:nvPicPr>
          <p:cNvPr id="3" name="Picture 2" descr="thecell.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38509" y="353212"/>
            <a:ext cx="2405491" cy="2901432"/>
          </a:xfrm>
          <a:prstGeom prst="rect">
            <a:avLst/>
          </a:prstGeom>
        </p:spPr>
      </p:pic>
      <p:pic>
        <p:nvPicPr>
          <p:cNvPr id="4" name="Picture 3" descr="GreenEggsAndHa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3070" y="353212"/>
            <a:ext cx="2237657" cy="2901432"/>
          </a:xfrm>
          <a:prstGeom prst="rect">
            <a:avLst/>
          </a:prstGeom>
        </p:spPr>
      </p:pic>
      <p:grpSp>
        <p:nvGrpSpPr>
          <p:cNvPr id="5" name="Group 4"/>
          <p:cNvGrpSpPr/>
          <p:nvPr/>
        </p:nvGrpSpPr>
        <p:grpSpPr>
          <a:xfrm>
            <a:off x="21037" y="3254644"/>
            <a:ext cx="2703824" cy="3026427"/>
            <a:chOff x="21037" y="3254644"/>
            <a:chExt cx="2703824" cy="3026427"/>
          </a:xfrm>
        </p:grpSpPr>
        <p:pic>
          <p:nvPicPr>
            <p:cNvPr id="6" name="Picture 5" descr="paper shredder .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1037" y="4345626"/>
              <a:ext cx="2703824" cy="1935445"/>
            </a:xfrm>
            <a:prstGeom prst="rect">
              <a:avLst/>
            </a:prstGeom>
          </p:spPr>
        </p:pic>
        <p:cxnSp>
          <p:nvCxnSpPr>
            <p:cNvPr id="9" name="Straight Arrow Connector 8"/>
            <p:cNvCxnSpPr>
              <a:stCxn id="2" idx="2"/>
            </p:cNvCxnSpPr>
            <p:nvPr/>
          </p:nvCxnSpPr>
          <p:spPr>
            <a:xfrm>
              <a:off x="1237823" y="3254644"/>
              <a:ext cx="19805" cy="1090982"/>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3354495" y="3254644"/>
            <a:ext cx="2703824" cy="3026427"/>
            <a:chOff x="3354495" y="3254644"/>
            <a:chExt cx="2703824" cy="3026427"/>
          </a:xfrm>
        </p:grpSpPr>
        <p:pic>
          <p:nvPicPr>
            <p:cNvPr id="7" name="Picture 6" descr="paper shredder .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354495" y="4345626"/>
              <a:ext cx="2703824" cy="1935445"/>
            </a:xfrm>
            <a:prstGeom prst="rect">
              <a:avLst/>
            </a:prstGeom>
          </p:spPr>
        </p:pic>
        <p:cxnSp>
          <p:nvCxnSpPr>
            <p:cNvPr id="10" name="Straight Arrow Connector 9"/>
            <p:cNvCxnSpPr/>
            <p:nvPr/>
          </p:nvCxnSpPr>
          <p:spPr>
            <a:xfrm>
              <a:off x="4657589" y="3254644"/>
              <a:ext cx="19805" cy="1090982"/>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440176" y="3254644"/>
            <a:ext cx="2703824" cy="3026427"/>
            <a:chOff x="6440176" y="3254644"/>
            <a:chExt cx="2703824" cy="3026427"/>
          </a:xfrm>
        </p:grpSpPr>
        <p:pic>
          <p:nvPicPr>
            <p:cNvPr id="8" name="Picture 7" descr="paper shredder .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440176" y="4345626"/>
              <a:ext cx="2703824" cy="1935445"/>
            </a:xfrm>
            <a:prstGeom prst="rect">
              <a:avLst/>
            </a:prstGeom>
          </p:spPr>
        </p:pic>
        <p:cxnSp>
          <p:nvCxnSpPr>
            <p:cNvPr id="11" name="Straight Arrow Connector 10"/>
            <p:cNvCxnSpPr/>
            <p:nvPr/>
          </p:nvCxnSpPr>
          <p:spPr>
            <a:xfrm>
              <a:off x="8077355" y="3254644"/>
              <a:ext cx="19805" cy="1090982"/>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90760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47596" y="1344089"/>
            <a:ext cx="184150" cy="519112"/>
          </a:xfrm>
          <a:prstGeom prst="rect">
            <a:avLst/>
          </a:prstGeom>
          <a:noFill/>
          <a:ln w="9525">
            <a:noFill/>
            <a:miter lim="800000"/>
            <a:headEnd/>
            <a:tailEnd/>
          </a:ln>
          <a:effectLst>
            <a:outerShdw dist="35921" dir="2700000" algn="ctr" rotWithShape="0">
              <a:schemeClr val="bg2"/>
            </a:outerShdw>
          </a:effectLst>
        </p:spPr>
        <p:txBody>
          <a:bodyPr wrap="none">
            <a:spAutoFit/>
          </a:bodyPr>
          <a:lstStyle/>
          <a:p>
            <a:endParaRPr lang="en-US" sz="2800"/>
          </a:p>
        </p:txBody>
      </p:sp>
      <p:sp>
        <p:nvSpPr>
          <p:cNvPr id="58372" name="Line 4"/>
          <p:cNvSpPr>
            <a:spLocks noChangeShapeType="1"/>
          </p:cNvSpPr>
          <p:nvPr/>
        </p:nvSpPr>
        <p:spPr bwMode="auto">
          <a:xfrm>
            <a:off x="2895600" y="1908445"/>
            <a:ext cx="2286000" cy="0"/>
          </a:xfrm>
          <a:prstGeom prst="line">
            <a:avLst/>
          </a:prstGeom>
          <a:noFill/>
          <a:ln w="38100">
            <a:solidFill>
              <a:srgbClr val="0070C0"/>
            </a:solidFill>
            <a:round/>
            <a:headEnd/>
            <a:tailEnd/>
          </a:ln>
          <a:effectLst/>
        </p:spPr>
        <p:txBody>
          <a:bodyPr/>
          <a:lstStyle/>
          <a:p>
            <a:endParaRPr lang="en-US"/>
          </a:p>
        </p:txBody>
      </p:sp>
      <p:grpSp>
        <p:nvGrpSpPr>
          <p:cNvPr id="3" name="Group 5"/>
          <p:cNvGrpSpPr>
            <a:grpSpLocks/>
          </p:cNvGrpSpPr>
          <p:nvPr/>
        </p:nvGrpSpPr>
        <p:grpSpPr bwMode="auto">
          <a:xfrm>
            <a:off x="2895600" y="1908445"/>
            <a:ext cx="2286000" cy="0"/>
            <a:chOff x="1728" y="1056"/>
            <a:chExt cx="1440" cy="0"/>
          </a:xfrm>
        </p:grpSpPr>
        <p:sp>
          <p:nvSpPr>
            <p:cNvPr id="58374" name="Line 6"/>
            <p:cNvSpPr>
              <a:spLocks noChangeShapeType="1"/>
            </p:cNvSpPr>
            <p:nvPr/>
          </p:nvSpPr>
          <p:spPr bwMode="auto">
            <a:xfrm>
              <a:off x="3024" y="1056"/>
              <a:ext cx="144" cy="0"/>
            </a:xfrm>
            <a:prstGeom prst="line">
              <a:avLst/>
            </a:prstGeom>
            <a:noFill/>
            <a:ln w="38100">
              <a:solidFill>
                <a:schemeClr val="tx1"/>
              </a:solidFill>
              <a:round/>
              <a:headEnd/>
              <a:tailEnd/>
            </a:ln>
            <a:effectLst/>
          </p:spPr>
          <p:txBody>
            <a:bodyPr/>
            <a:lstStyle/>
            <a:p>
              <a:endParaRPr lang="en-US"/>
            </a:p>
          </p:txBody>
        </p:sp>
        <p:sp>
          <p:nvSpPr>
            <p:cNvPr id="58375" name="Line 7"/>
            <p:cNvSpPr>
              <a:spLocks noChangeShapeType="1"/>
            </p:cNvSpPr>
            <p:nvPr/>
          </p:nvSpPr>
          <p:spPr bwMode="auto">
            <a:xfrm>
              <a:off x="1728" y="1056"/>
              <a:ext cx="144" cy="0"/>
            </a:xfrm>
            <a:prstGeom prst="line">
              <a:avLst/>
            </a:prstGeom>
            <a:noFill/>
            <a:ln w="38100">
              <a:solidFill>
                <a:schemeClr val="tx1"/>
              </a:solidFill>
              <a:round/>
              <a:headEnd/>
              <a:tailEnd/>
            </a:ln>
            <a:effectLst/>
          </p:spPr>
          <p:txBody>
            <a:bodyPr/>
            <a:lstStyle/>
            <a:p>
              <a:endParaRPr lang="en-US"/>
            </a:p>
          </p:txBody>
        </p:sp>
      </p:grpSp>
      <p:sp>
        <p:nvSpPr>
          <p:cNvPr id="58377" name="Line 9"/>
          <p:cNvSpPr>
            <a:spLocks noChangeShapeType="1"/>
          </p:cNvSpPr>
          <p:nvPr/>
        </p:nvSpPr>
        <p:spPr bwMode="auto">
          <a:xfrm>
            <a:off x="6942610" y="800420"/>
            <a:ext cx="914400" cy="0"/>
          </a:xfrm>
          <a:prstGeom prst="line">
            <a:avLst/>
          </a:prstGeom>
          <a:noFill/>
          <a:ln w="38100">
            <a:solidFill>
              <a:srgbClr val="0070C0"/>
            </a:solidFill>
            <a:round/>
            <a:headEnd/>
            <a:tailEnd/>
          </a:ln>
          <a:effectLst/>
        </p:spPr>
        <p:txBody>
          <a:bodyPr/>
          <a:lstStyle/>
          <a:p>
            <a:endParaRPr lang="en-US">
              <a:solidFill>
                <a:srgbClr val="0070C0"/>
              </a:solidFill>
            </a:endParaRPr>
          </a:p>
        </p:txBody>
      </p:sp>
      <p:sp>
        <p:nvSpPr>
          <p:cNvPr id="58378" name="Text Box 10"/>
          <p:cNvSpPr txBox="1">
            <a:spLocks noChangeArrowheads="1"/>
          </p:cNvSpPr>
          <p:nvPr/>
        </p:nvSpPr>
        <p:spPr bwMode="auto">
          <a:xfrm>
            <a:off x="7780810" y="657545"/>
            <a:ext cx="1082675" cy="304800"/>
          </a:xfrm>
          <a:prstGeom prst="rect">
            <a:avLst/>
          </a:prstGeom>
          <a:noFill/>
          <a:ln w="9525">
            <a:noFill/>
            <a:miter lim="800000"/>
            <a:headEnd/>
            <a:tailEnd/>
          </a:ln>
          <a:effectLst/>
        </p:spPr>
        <p:txBody>
          <a:bodyPr wrap="none">
            <a:spAutoFit/>
          </a:bodyPr>
          <a:lstStyle/>
          <a:p>
            <a:r>
              <a:rPr lang="en-US" sz="1400">
                <a:solidFill>
                  <a:srgbClr val="0070C0"/>
                </a:solidFill>
              </a:rPr>
              <a:t>BAC insert</a:t>
            </a:r>
          </a:p>
        </p:txBody>
      </p:sp>
      <p:sp>
        <p:nvSpPr>
          <p:cNvPr id="58380" name="Line 12"/>
          <p:cNvSpPr>
            <a:spLocks noChangeShapeType="1"/>
          </p:cNvSpPr>
          <p:nvPr/>
        </p:nvSpPr>
        <p:spPr bwMode="auto">
          <a:xfrm>
            <a:off x="6942610" y="997270"/>
            <a:ext cx="914400" cy="0"/>
          </a:xfrm>
          <a:prstGeom prst="line">
            <a:avLst/>
          </a:prstGeom>
          <a:noFill/>
          <a:ln w="38100">
            <a:solidFill>
              <a:schemeClr val="tx1"/>
            </a:solidFill>
            <a:round/>
            <a:headEnd/>
            <a:tailEnd/>
          </a:ln>
          <a:effectLst/>
        </p:spPr>
        <p:txBody>
          <a:bodyPr/>
          <a:lstStyle/>
          <a:p>
            <a:endParaRPr lang="en-US"/>
          </a:p>
        </p:txBody>
      </p:sp>
      <p:sp>
        <p:nvSpPr>
          <p:cNvPr id="58381" name="Text Box 13"/>
          <p:cNvSpPr txBox="1">
            <a:spLocks noChangeArrowheads="1"/>
          </p:cNvSpPr>
          <p:nvPr/>
        </p:nvSpPr>
        <p:spPr bwMode="auto">
          <a:xfrm>
            <a:off x="7780810" y="854395"/>
            <a:ext cx="1123950" cy="304800"/>
          </a:xfrm>
          <a:prstGeom prst="rect">
            <a:avLst/>
          </a:prstGeom>
          <a:noFill/>
          <a:ln w="9525">
            <a:noFill/>
            <a:miter lim="800000"/>
            <a:headEnd/>
            <a:tailEnd/>
          </a:ln>
          <a:effectLst/>
        </p:spPr>
        <p:txBody>
          <a:bodyPr wrap="none">
            <a:spAutoFit/>
          </a:bodyPr>
          <a:lstStyle/>
          <a:p>
            <a:r>
              <a:rPr lang="en-US" sz="1400" dirty="0">
                <a:solidFill>
                  <a:schemeClr val="tx1">
                    <a:lumMod val="95000"/>
                    <a:lumOff val="5000"/>
                  </a:schemeClr>
                </a:solidFill>
              </a:rPr>
              <a:t>BAC vector</a:t>
            </a:r>
          </a:p>
        </p:txBody>
      </p:sp>
      <p:grpSp>
        <p:nvGrpSpPr>
          <p:cNvPr id="6" name="Group 14"/>
          <p:cNvGrpSpPr>
            <a:grpSpLocks/>
          </p:cNvGrpSpPr>
          <p:nvPr/>
        </p:nvGrpSpPr>
        <p:grpSpPr bwMode="auto">
          <a:xfrm>
            <a:off x="4057650" y="2289445"/>
            <a:ext cx="2292350" cy="381000"/>
            <a:chOff x="2556" y="1200"/>
            <a:chExt cx="1444" cy="240"/>
          </a:xfrm>
        </p:grpSpPr>
        <p:sp>
          <p:nvSpPr>
            <p:cNvPr id="58383" name="Line 15"/>
            <p:cNvSpPr>
              <a:spLocks noChangeShapeType="1"/>
            </p:cNvSpPr>
            <p:nvPr/>
          </p:nvSpPr>
          <p:spPr bwMode="auto">
            <a:xfrm>
              <a:off x="2556" y="1200"/>
              <a:ext cx="0" cy="240"/>
            </a:xfrm>
            <a:prstGeom prst="line">
              <a:avLst/>
            </a:prstGeom>
            <a:noFill/>
            <a:ln w="9525">
              <a:solidFill>
                <a:schemeClr val="accent3">
                  <a:lumMod val="75000"/>
                </a:schemeClr>
              </a:solidFill>
              <a:round/>
              <a:headEnd/>
              <a:tailEnd type="triangle" w="med" len="med"/>
            </a:ln>
            <a:effectLst/>
          </p:spPr>
          <p:txBody>
            <a:bodyPr/>
            <a:lstStyle/>
            <a:p>
              <a:endParaRPr lang="en-US"/>
            </a:p>
          </p:txBody>
        </p:sp>
        <p:sp>
          <p:nvSpPr>
            <p:cNvPr id="58384" name="Text Box 16"/>
            <p:cNvSpPr txBox="1">
              <a:spLocks noChangeArrowheads="1"/>
            </p:cNvSpPr>
            <p:nvPr/>
          </p:nvSpPr>
          <p:spPr bwMode="auto">
            <a:xfrm>
              <a:off x="2592" y="1200"/>
              <a:ext cx="1408" cy="233"/>
            </a:xfrm>
            <a:prstGeom prst="rect">
              <a:avLst/>
            </a:prstGeom>
            <a:noFill/>
            <a:ln w="9525">
              <a:noFill/>
              <a:miter lim="800000"/>
              <a:headEnd/>
              <a:tailEnd/>
            </a:ln>
            <a:effectLst/>
          </p:spPr>
          <p:txBody>
            <a:bodyPr wrap="none">
              <a:spAutoFit/>
            </a:bodyPr>
            <a:lstStyle/>
            <a:p>
              <a:r>
                <a:rPr lang="en-US" dirty="0">
                  <a:solidFill>
                    <a:schemeClr val="tx1">
                      <a:lumMod val="95000"/>
                      <a:lumOff val="5000"/>
                    </a:schemeClr>
                  </a:solidFill>
                </a:rPr>
                <a:t>Shotgun sequence</a:t>
              </a:r>
            </a:p>
          </p:txBody>
        </p:sp>
      </p:grpSp>
      <p:sp>
        <p:nvSpPr>
          <p:cNvPr id="58385" name="Line 17"/>
          <p:cNvSpPr>
            <a:spLocks noChangeShapeType="1"/>
          </p:cNvSpPr>
          <p:nvPr/>
        </p:nvSpPr>
        <p:spPr bwMode="auto">
          <a:xfrm>
            <a:off x="3200400" y="3051445"/>
            <a:ext cx="304800" cy="0"/>
          </a:xfrm>
          <a:prstGeom prst="line">
            <a:avLst/>
          </a:prstGeom>
          <a:noFill/>
          <a:ln w="38100">
            <a:solidFill>
              <a:srgbClr val="0070C0"/>
            </a:solidFill>
            <a:round/>
            <a:headEnd/>
            <a:tailEnd/>
          </a:ln>
          <a:effectLst/>
        </p:spPr>
        <p:txBody>
          <a:bodyPr/>
          <a:lstStyle/>
          <a:p>
            <a:endParaRPr lang="en-US"/>
          </a:p>
        </p:txBody>
      </p:sp>
      <p:sp>
        <p:nvSpPr>
          <p:cNvPr id="58386" name="Line 18"/>
          <p:cNvSpPr>
            <a:spLocks noChangeShapeType="1"/>
          </p:cNvSpPr>
          <p:nvPr/>
        </p:nvSpPr>
        <p:spPr bwMode="auto">
          <a:xfrm>
            <a:off x="3352800" y="3203845"/>
            <a:ext cx="304800" cy="0"/>
          </a:xfrm>
          <a:prstGeom prst="line">
            <a:avLst/>
          </a:prstGeom>
          <a:noFill/>
          <a:ln w="38100">
            <a:solidFill>
              <a:srgbClr val="0070C0"/>
            </a:solidFill>
            <a:round/>
            <a:headEnd/>
            <a:tailEnd/>
          </a:ln>
          <a:effectLst/>
        </p:spPr>
        <p:txBody>
          <a:bodyPr/>
          <a:lstStyle/>
          <a:p>
            <a:endParaRPr lang="en-US"/>
          </a:p>
        </p:txBody>
      </p:sp>
      <p:sp>
        <p:nvSpPr>
          <p:cNvPr id="58387" name="Line 19"/>
          <p:cNvSpPr>
            <a:spLocks noChangeShapeType="1"/>
          </p:cNvSpPr>
          <p:nvPr/>
        </p:nvSpPr>
        <p:spPr bwMode="auto">
          <a:xfrm>
            <a:off x="3505200" y="3356245"/>
            <a:ext cx="304800" cy="0"/>
          </a:xfrm>
          <a:prstGeom prst="line">
            <a:avLst/>
          </a:prstGeom>
          <a:noFill/>
          <a:ln w="38100">
            <a:solidFill>
              <a:srgbClr val="0070C0"/>
            </a:solidFill>
            <a:round/>
            <a:headEnd/>
            <a:tailEnd/>
          </a:ln>
          <a:effectLst/>
        </p:spPr>
        <p:txBody>
          <a:bodyPr/>
          <a:lstStyle/>
          <a:p>
            <a:endParaRPr lang="en-US"/>
          </a:p>
        </p:txBody>
      </p:sp>
      <p:sp>
        <p:nvSpPr>
          <p:cNvPr id="58388" name="Line 20"/>
          <p:cNvSpPr>
            <a:spLocks noChangeShapeType="1"/>
          </p:cNvSpPr>
          <p:nvPr/>
        </p:nvSpPr>
        <p:spPr bwMode="auto">
          <a:xfrm>
            <a:off x="4191000" y="3127645"/>
            <a:ext cx="304800" cy="0"/>
          </a:xfrm>
          <a:prstGeom prst="line">
            <a:avLst/>
          </a:prstGeom>
          <a:noFill/>
          <a:ln w="38100">
            <a:solidFill>
              <a:srgbClr val="0070C0"/>
            </a:solidFill>
            <a:round/>
            <a:headEnd/>
            <a:tailEnd/>
          </a:ln>
          <a:effectLst/>
        </p:spPr>
        <p:txBody>
          <a:bodyPr/>
          <a:lstStyle/>
          <a:p>
            <a:endParaRPr lang="en-US"/>
          </a:p>
        </p:txBody>
      </p:sp>
      <p:sp>
        <p:nvSpPr>
          <p:cNvPr id="58389" name="Line 21"/>
          <p:cNvSpPr>
            <a:spLocks noChangeShapeType="1"/>
          </p:cNvSpPr>
          <p:nvPr/>
        </p:nvSpPr>
        <p:spPr bwMode="auto">
          <a:xfrm>
            <a:off x="3810000" y="3127645"/>
            <a:ext cx="304800" cy="0"/>
          </a:xfrm>
          <a:prstGeom prst="line">
            <a:avLst/>
          </a:prstGeom>
          <a:noFill/>
          <a:ln w="38100">
            <a:solidFill>
              <a:srgbClr val="0070C0"/>
            </a:solidFill>
            <a:round/>
            <a:headEnd/>
            <a:tailEnd/>
          </a:ln>
          <a:effectLst/>
        </p:spPr>
        <p:txBody>
          <a:bodyPr/>
          <a:lstStyle/>
          <a:p>
            <a:endParaRPr lang="en-US"/>
          </a:p>
        </p:txBody>
      </p:sp>
      <p:sp>
        <p:nvSpPr>
          <p:cNvPr id="58390" name="Line 22"/>
          <p:cNvSpPr>
            <a:spLocks noChangeShapeType="1"/>
          </p:cNvSpPr>
          <p:nvPr/>
        </p:nvSpPr>
        <p:spPr bwMode="auto">
          <a:xfrm>
            <a:off x="4572000" y="3280045"/>
            <a:ext cx="304800" cy="0"/>
          </a:xfrm>
          <a:prstGeom prst="line">
            <a:avLst/>
          </a:prstGeom>
          <a:noFill/>
          <a:ln w="38100">
            <a:solidFill>
              <a:srgbClr val="0070C0"/>
            </a:solidFill>
            <a:round/>
            <a:headEnd/>
            <a:tailEnd/>
          </a:ln>
          <a:effectLst/>
        </p:spPr>
        <p:txBody>
          <a:bodyPr/>
          <a:lstStyle/>
          <a:p>
            <a:endParaRPr lang="en-US"/>
          </a:p>
        </p:txBody>
      </p:sp>
      <p:sp>
        <p:nvSpPr>
          <p:cNvPr id="58391" name="Line 23"/>
          <p:cNvSpPr>
            <a:spLocks noChangeShapeType="1"/>
          </p:cNvSpPr>
          <p:nvPr/>
        </p:nvSpPr>
        <p:spPr bwMode="auto">
          <a:xfrm>
            <a:off x="4953000" y="3127645"/>
            <a:ext cx="304800" cy="0"/>
          </a:xfrm>
          <a:prstGeom prst="line">
            <a:avLst/>
          </a:prstGeom>
          <a:noFill/>
          <a:ln w="38100">
            <a:solidFill>
              <a:srgbClr val="0070C0"/>
            </a:solidFill>
            <a:round/>
            <a:headEnd/>
            <a:tailEnd/>
          </a:ln>
          <a:effectLst/>
        </p:spPr>
        <p:txBody>
          <a:bodyPr/>
          <a:lstStyle/>
          <a:p>
            <a:endParaRPr lang="en-US"/>
          </a:p>
        </p:txBody>
      </p:sp>
      <p:sp>
        <p:nvSpPr>
          <p:cNvPr id="58392" name="Line 24"/>
          <p:cNvSpPr>
            <a:spLocks noChangeShapeType="1"/>
          </p:cNvSpPr>
          <p:nvPr/>
        </p:nvSpPr>
        <p:spPr bwMode="auto">
          <a:xfrm>
            <a:off x="4800600" y="3432445"/>
            <a:ext cx="304800" cy="0"/>
          </a:xfrm>
          <a:prstGeom prst="line">
            <a:avLst/>
          </a:prstGeom>
          <a:noFill/>
          <a:ln w="38100">
            <a:solidFill>
              <a:srgbClr val="0070C0"/>
            </a:solidFill>
            <a:round/>
            <a:headEnd/>
            <a:tailEnd/>
          </a:ln>
          <a:effectLst/>
        </p:spPr>
        <p:txBody>
          <a:bodyPr/>
          <a:lstStyle/>
          <a:p>
            <a:endParaRPr lang="en-US"/>
          </a:p>
        </p:txBody>
      </p:sp>
      <p:sp>
        <p:nvSpPr>
          <p:cNvPr id="58393" name="Line 25"/>
          <p:cNvSpPr>
            <a:spLocks noChangeShapeType="1"/>
          </p:cNvSpPr>
          <p:nvPr/>
        </p:nvSpPr>
        <p:spPr bwMode="auto">
          <a:xfrm>
            <a:off x="4191000" y="3356245"/>
            <a:ext cx="304800" cy="0"/>
          </a:xfrm>
          <a:prstGeom prst="line">
            <a:avLst/>
          </a:prstGeom>
          <a:noFill/>
          <a:ln w="38100">
            <a:solidFill>
              <a:srgbClr val="0070C0"/>
            </a:solidFill>
            <a:round/>
            <a:headEnd/>
            <a:tailEnd/>
          </a:ln>
          <a:effectLst/>
        </p:spPr>
        <p:txBody>
          <a:bodyPr/>
          <a:lstStyle/>
          <a:p>
            <a:endParaRPr lang="en-US"/>
          </a:p>
        </p:txBody>
      </p:sp>
      <p:sp>
        <p:nvSpPr>
          <p:cNvPr id="58394" name="Line 26"/>
          <p:cNvSpPr>
            <a:spLocks noChangeShapeType="1"/>
          </p:cNvSpPr>
          <p:nvPr/>
        </p:nvSpPr>
        <p:spPr bwMode="auto">
          <a:xfrm>
            <a:off x="3886200" y="3280045"/>
            <a:ext cx="304800" cy="0"/>
          </a:xfrm>
          <a:prstGeom prst="line">
            <a:avLst/>
          </a:prstGeom>
          <a:noFill/>
          <a:ln w="38100">
            <a:solidFill>
              <a:srgbClr val="0070C0"/>
            </a:solidFill>
            <a:round/>
            <a:headEnd/>
            <a:tailEnd/>
          </a:ln>
          <a:effectLst/>
        </p:spPr>
        <p:txBody>
          <a:bodyPr/>
          <a:lstStyle/>
          <a:p>
            <a:endParaRPr lang="en-US"/>
          </a:p>
        </p:txBody>
      </p:sp>
      <p:sp>
        <p:nvSpPr>
          <p:cNvPr id="58395" name="Line 27"/>
          <p:cNvSpPr>
            <a:spLocks noChangeShapeType="1"/>
          </p:cNvSpPr>
          <p:nvPr/>
        </p:nvSpPr>
        <p:spPr bwMode="auto">
          <a:xfrm>
            <a:off x="3733800" y="3203845"/>
            <a:ext cx="304800" cy="0"/>
          </a:xfrm>
          <a:prstGeom prst="line">
            <a:avLst/>
          </a:prstGeom>
          <a:noFill/>
          <a:ln w="38100">
            <a:solidFill>
              <a:srgbClr val="0070C0"/>
            </a:solidFill>
            <a:round/>
            <a:headEnd/>
            <a:tailEnd/>
          </a:ln>
          <a:effectLst/>
        </p:spPr>
        <p:txBody>
          <a:bodyPr/>
          <a:lstStyle/>
          <a:p>
            <a:endParaRPr lang="en-US"/>
          </a:p>
        </p:txBody>
      </p:sp>
      <p:sp>
        <p:nvSpPr>
          <p:cNvPr id="58396" name="Line 28"/>
          <p:cNvSpPr>
            <a:spLocks noChangeShapeType="1"/>
          </p:cNvSpPr>
          <p:nvPr/>
        </p:nvSpPr>
        <p:spPr bwMode="auto">
          <a:xfrm>
            <a:off x="3048000" y="3280045"/>
            <a:ext cx="304800" cy="0"/>
          </a:xfrm>
          <a:prstGeom prst="line">
            <a:avLst/>
          </a:prstGeom>
          <a:noFill/>
          <a:ln w="38100">
            <a:solidFill>
              <a:srgbClr val="0070C0"/>
            </a:solidFill>
            <a:round/>
            <a:headEnd/>
            <a:tailEnd/>
          </a:ln>
          <a:effectLst/>
        </p:spPr>
        <p:txBody>
          <a:bodyPr/>
          <a:lstStyle/>
          <a:p>
            <a:endParaRPr lang="en-US"/>
          </a:p>
        </p:txBody>
      </p:sp>
      <p:grpSp>
        <p:nvGrpSpPr>
          <p:cNvPr id="7" name="Group 29"/>
          <p:cNvGrpSpPr>
            <a:grpSpLocks/>
          </p:cNvGrpSpPr>
          <p:nvPr/>
        </p:nvGrpSpPr>
        <p:grpSpPr bwMode="auto">
          <a:xfrm>
            <a:off x="2895600" y="3127645"/>
            <a:ext cx="304800" cy="0"/>
            <a:chOff x="1824" y="1584"/>
            <a:chExt cx="192" cy="0"/>
          </a:xfrm>
        </p:grpSpPr>
        <p:sp>
          <p:nvSpPr>
            <p:cNvPr id="58398" name="Line 30"/>
            <p:cNvSpPr>
              <a:spLocks noChangeShapeType="1"/>
            </p:cNvSpPr>
            <p:nvPr/>
          </p:nvSpPr>
          <p:spPr bwMode="auto">
            <a:xfrm>
              <a:off x="1824" y="1584"/>
              <a:ext cx="192" cy="0"/>
            </a:xfrm>
            <a:prstGeom prst="line">
              <a:avLst/>
            </a:prstGeom>
            <a:noFill/>
            <a:ln w="38100">
              <a:solidFill>
                <a:srgbClr val="0070C0"/>
              </a:solidFill>
              <a:round/>
              <a:headEnd/>
              <a:tailEnd/>
            </a:ln>
            <a:effectLst/>
          </p:spPr>
          <p:txBody>
            <a:bodyPr/>
            <a:lstStyle/>
            <a:p>
              <a:endParaRPr lang="en-US"/>
            </a:p>
          </p:txBody>
        </p:sp>
        <p:sp>
          <p:nvSpPr>
            <p:cNvPr id="58399" name="Line 31"/>
            <p:cNvSpPr>
              <a:spLocks noChangeShapeType="1"/>
            </p:cNvSpPr>
            <p:nvPr/>
          </p:nvSpPr>
          <p:spPr bwMode="auto">
            <a:xfrm>
              <a:off x="1824" y="1584"/>
              <a:ext cx="96" cy="0"/>
            </a:xfrm>
            <a:prstGeom prst="line">
              <a:avLst/>
            </a:prstGeom>
            <a:noFill/>
            <a:ln w="38100">
              <a:solidFill>
                <a:srgbClr val="B2B2B2"/>
              </a:solidFill>
              <a:round/>
              <a:headEnd/>
              <a:tailEnd/>
            </a:ln>
            <a:effectLst/>
          </p:spPr>
          <p:txBody>
            <a:bodyPr/>
            <a:lstStyle/>
            <a:p>
              <a:endParaRPr lang="en-US"/>
            </a:p>
          </p:txBody>
        </p:sp>
      </p:grpSp>
      <p:grpSp>
        <p:nvGrpSpPr>
          <p:cNvPr id="8" name="Group 32"/>
          <p:cNvGrpSpPr>
            <a:grpSpLocks/>
          </p:cNvGrpSpPr>
          <p:nvPr/>
        </p:nvGrpSpPr>
        <p:grpSpPr bwMode="auto">
          <a:xfrm>
            <a:off x="3200400" y="3432445"/>
            <a:ext cx="381000" cy="0"/>
            <a:chOff x="2016" y="1776"/>
            <a:chExt cx="240" cy="0"/>
          </a:xfrm>
        </p:grpSpPr>
        <p:sp>
          <p:nvSpPr>
            <p:cNvPr id="58401" name="Line 33"/>
            <p:cNvSpPr>
              <a:spLocks noChangeShapeType="1"/>
            </p:cNvSpPr>
            <p:nvPr/>
          </p:nvSpPr>
          <p:spPr bwMode="auto">
            <a:xfrm>
              <a:off x="2064" y="1776"/>
              <a:ext cx="192" cy="0"/>
            </a:xfrm>
            <a:prstGeom prst="line">
              <a:avLst/>
            </a:prstGeom>
            <a:noFill/>
            <a:ln w="38100">
              <a:solidFill>
                <a:srgbClr val="0070C0"/>
              </a:solidFill>
              <a:round/>
              <a:headEnd/>
              <a:tailEnd/>
            </a:ln>
            <a:effectLst/>
          </p:spPr>
          <p:txBody>
            <a:bodyPr/>
            <a:lstStyle/>
            <a:p>
              <a:endParaRPr lang="en-US"/>
            </a:p>
          </p:txBody>
        </p:sp>
        <p:sp>
          <p:nvSpPr>
            <p:cNvPr id="58402" name="Line 34"/>
            <p:cNvSpPr>
              <a:spLocks noChangeShapeType="1"/>
            </p:cNvSpPr>
            <p:nvPr/>
          </p:nvSpPr>
          <p:spPr bwMode="auto">
            <a:xfrm>
              <a:off x="2016" y="1776"/>
              <a:ext cx="96" cy="0"/>
            </a:xfrm>
            <a:prstGeom prst="line">
              <a:avLst/>
            </a:prstGeom>
            <a:noFill/>
            <a:ln w="38100">
              <a:solidFill>
                <a:srgbClr val="B2B2B2"/>
              </a:solidFill>
              <a:round/>
              <a:headEnd/>
              <a:tailEnd/>
            </a:ln>
            <a:effectLst/>
          </p:spPr>
          <p:txBody>
            <a:bodyPr/>
            <a:lstStyle/>
            <a:p>
              <a:endParaRPr lang="en-US"/>
            </a:p>
          </p:txBody>
        </p:sp>
      </p:grpSp>
      <p:grpSp>
        <p:nvGrpSpPr>
          <p:cNvPr id="9" name="Group 35"/>
          <p:cNvGrpSpPr>
            <a:grpSpLocks/>
          </p:cNvGrpSpPr>
          <p:nvPr/>
        </p:nvGrpSpPr>
        <p:grpSpPr bwMode="auto">
          <a:xfrm>
            <a:off x="4495800" y="3508645"/>
            <a:ext cx="304800" cy="0"/>
            <a:chOff x="2832" y="1824"/>
            <a:chExt cx="192" cy="0"/>
          </a:xfrm>
        </p:grpSpPr>
        <p:sp>
          <p:nvSpPr>
            <p:cNvPr id="58404" name="Line 36"/>
            <p:cNvSpPr>
              <a:spLocks noChangeShapeType="1"/>
            </p:cNvSpPr>
            <p:nvPr/>
          </p:nvSpPr>
          <p:spPr bwMode="auto">
            <a:xfrm>
              <a:off x="2832" y="1824"/>
              <a:ext cx="192" cy="0"/>
            </a:xfrm>
            <a:prstGeom prst="line">
              <a:avLst/>
            </a:prstGeom>
            <a:noFill/>
            <a:ln w="38100">
              <a:solidFill>
                <a:srgbClr val="0070C0"/>
              </a:solidFill>
              <a:round/>
              <a:headEnd/>
              <a:tailEnd/>
            </a:ln>
            <a:effectLst/>
          </p:spPr>
          <p:txBody>
            <a:bodyPr/>
            <a:lstStyle/>
            <a:p>
              <a:endParaRPr lang="en-US"/>
            </a:p>
          </p:txBody>
        </p:sp>
        <p:sp>
          <p:nvSpPr>
            <p:cNvPr id="58405" name="Line 37"/>
            <p:cNvSpPr>
              <a:spLocks noChangeShapeType="1"/>
            </p:cNvSpPr>
            <p:nvPr/>
          </p:nvSpPr>
          <p:spPr bwMode="auto">
            <a:xfrm>
              <a:off x="2928" y="1824"/>
              <a:ext cx="96" cy="0"/>
            </a:xfrm>
            <a:prstGeom prst="line">
              <a:avLst/>
            </a:prstGeom>
            <a:noFill/>
            <a:ln w="38100">
              <a:solidFill>
                <a:srgbClr val="B2B2B2"/>
              </a:solidFill>
              <a:round/>
              <a:headEnd/>
              <a:tailEnd/>
            </a:ln>
            <a:effectLst/>
          </p:spPr>
          <p:txBody>
            <a:bodyPr/>
            <a:lstStyle/>
            <a:p>
              <a:endParaRPr lang="en-US"/>
            </a:p>
          </p:txBody>
        </p:sp>
      </p:grpSp>
      <p:grpSp>
        <p:nvGrpSpPr>
          <p:cNvPr id="10" name="Group 38"/>
          <p:cNvGrpSpPr>
            <a:grpSpLocks/>
          </p:cNvGrpSpPr>
          <p:nvPr/>
        </p:nvGrpSpPr>
        <p:grpSpPr bwMode="auto">
          <a:xfrm>
            <a:off x="4057650" y="3813445"/>
            <a:ext cx="1319213" cy="457200"/>
            <a:chOff x="2556" y="2160"/>
            <a:chExt cx="831" cy="288"/>
          </a:xfrm>
        </p:grpSpPr>
        <p:sp>
          <p:nvSpPr>
            <p:cNvPr id="58407" name="Line 39"/>
            <p:cNvSpPr>
              <a:spLocks noChangeShapeType="1"/>
            </p:cNvSpPr>
            <p:nvPr/>
          </p:nvSpPr>
          <p:spPr bwMode="auto">
            <a:xfrm>
              <a:off x="2556" y="2160"/>
              <a:ext cx="0" cy="288"/>
            </a:xfrm>
            <a:prstGeom prst="line">
              <a:avLst/>
            </a:prstGeom>
            <a:noFill/>
            <a:ln w="9525">
              <a:solidFill>
                <a:schemeClr val="accent3">
                  <a:lumMod val="75000"/>
                </a:schemeClr>
              </a:solidFill>
              <a:round/>
              <a:headEnd/>
              <a:tailEnd type="triangle" w="med" len="med"/>
            </a:ln>
            <a:effectLst/>
          </p:spPr>
          <p:txBody>
            <a:bodyPr/>
            <a:lstStyle/>
            <a:p>
              <a:endParaRPr lang="en-US"/>
            </a:p>
          </p:txBody>
        </p:sp>
        <p:sp>
          <p:nvSpPr>
            <p:cNvPr id="58408" name="Text Box 40"/>
            <p:cNvSpPr txBox="1">
              <a:spLocks noChangeArrowheads="1"/>
            </p:cNvSpPr>
            <p:nvPr/>
          </p:nvSpPr>
          <p:spPr bwMode="auto">
            <a:xfrm>
              <a:off x="2592" y="2169"/>
              <a:ext cx="795" cy="233"/>
            </a:xfrm>
            <a:prstGeom prst="rect">
              <a:avLst/>
            </a:prstGeom>
            <a:noFill/>
            <a:ln w="9525">
              <a:noFill/>
              <a:miter lim="800000"/>
              <a:headEnd/>
              <a:tailEnd/>
            </a:ln>
            <a:effectLst/>
          </p:spPr>
          <p:txBody>
            <a:bodyPr wrap="none">
              <a:spAutoFit/>
            </a:bodyPr>
            <a:lstStyle/>
            <a:p>
              <a:r>
                <a:rPr lang="en-US" dirty="0">
                  <a:solidFill>
                    <a:schemeClr val="tx1">
                      <a:lumMod val="95000"/>
                      <a:lumOff val="5000"/>
                    </a:schemeClr>
                  </a:solidFill>
                </a:rPr>
                <a:t>Assemble</a:t>
              </a:r>
            </a:p>
          </p:txBody>
        </p:sp>
      </p:grpSp>
      <p:grpSp>
        <p:nvGrpSpPr>
          <p:cNvPr id="11" name="Group 42"/>
          <p:cNvGrpSpPr>
            <a:grpSpLocks/>
          </p:cNvGrpSpPr>
          <p:nvPr/>
        </p:nvGrpSpPr>
        <p:grpSpPr bwMode="auto">
          <a:xfrm>
            <a:off x="6246814" y="2518045"/>
            <a:ext cx="2900363" cy="2214563"/>
            <a:chOff x="3963" y="1343"/>
            <a:chExt cx="1827" cy="1395"/>
          </a:xfrm>
        </p:grpSpPr>
        <p:grpSp>
          <p:nvGrpSpPr>
            <p:cNvPr id="12" name="Group 43"/>
            <p:cNvGrpSpPr>
              <a:grpSpLocks/>
            </p:cNvGrpSpPr>
            <p:nvPr/>
          </p:nvGrpSpPr>
          <p:grpSpPr bwMode="auto">
            <a:xfrm>
              <a:off x="3963" y="1545"/>
              <a:ext cx="1221" cy="1193"/>
              <a:chOff x="3963" y="1545"/>
              <a:chExt cx="1221" cy="1193"/>
            </a:xfrm>
          </p:grpSpPr>
          <p:sp>
            <p:nvSpPr>
              <p:cNvPr id="58412" name="Line 44"/>
              <p:cNvSpPr>
                <a:spLocks noChangeShapeType="1"/>
              </p:cNvSpPr>
              <p:nvPr/>
            </p:nvSpPr>
            <p:spPr bwMode="auto">
              <a:xfrm>
                <a:off x="4176" y="1545"/>
                <a:ext cx="0" cy="960"/>
              </a:xfrm>
              <a:prstGeom prst="line">
                <a:avLst/>
              </a:prstGeom>
              <a:noFill/>
              <a:ln w="38100">
                <a:solidFill>
                  <a:srgbClr val="B2B2B2"/>
                </a:solidFill>
                <a:round/>
                <a:headEnd/>
                <a:tailEnd/>
              </a:ln>
              <a:effectLst/>
            </p:spPr>
            <p:txBody>
              <a:bodyPr/>
              <a:lstStyle/>
              <a:p>
                <a:endParaRPr lang="en-US"/>
              </a:p>
            </p:txBody>
          </p:sp>
          <p:sp>
            <p:nvSpPr>
              <p:cNvPr id="58413" name="Line 45"/>
              <p:cNvSpPr>
                <a:spLocks noChangeShapeType="1"/>
              </p:cNvSpPr>
              <p:nvPr/>
            </p:nvSpPr>
            <p:spPr bwMode="auto">
              <a:xfrm>
                <a:off x="4176" y="2505"/>
                <a:ext cx="1008" cy="0"/>
              </a:xfrm>
              <a:prstGeom prst="line">
                <a:avLst/>
              </a:prstGeom>
              <a:noFill/>
              <a:ln w="38100">
                <a:solidFill>
                  <a:srgbClr val="B2B2B2"/>
                </a:solidFill>
                <a:round/>
                <a:headEnd/>
                <a:tailEnd/>
              </a:ln>
              <a:effectLst/>
            </p:spPr>
            <p:txBody>
              <a:bodyPr/>
              <a:lstStyle/>
              <a:p>
                <a:endParaRPr lang="en-US"/>
              </a:p>
            </p:txBody>
          </p:sp>
          <p:sp>
            <p:nvSpPr>
              <p:cNvPr id="58414" name="Text Box 46"/>
              <p:cNvSpPr txBox="1">
                <a:spLocks noChangeArrowheads="1"/>
              </p:cNvSpPr>
              <p:nvPr/>
            </p:nvSpPr>
            <p:spPr bwMode="auto">
              <a:xfrm rot="16200000">
                <a:off x="3562" y="1958"/>
                <a:ext cx="1015" cy="213"/>
              </a:xfrm>
              <a:prstGeom prst="rect">
                <a:avLst/>
              </a:prstGeom>
              <a:noFill/>
              <a:ln w="9525">
                <a:noFill/>
                <a:miter lim="800000"/>
                <a:headEnd/>
                <a:tailEnd/>
              </a:ln>
              <a:effectLst/>
            </p:spPr>
            <p:txBody>
              <a:bodyPr wrap="none">
                <a:spAutoFit/>
              </a:bodyPr>
              <a:lstStyle/>
              <a:p>
                <a:r>
                  <a:rPr lang="en-US" sz="1600" dirty="0">
                    <a:solidFill>
                      <a:schemeClr val="tx1">
                        <a:lumMod val="95000"/>
                        <a:lumOff val="5000"/>
                      </a:schemeClr>
                    </a:solidFill>
                  </a:rPr>
                  <a:t>Fold sequence</a:t>
                </a:r>
              </a:p>
            </p:txBody>
          </p:sp>
          <p:sp>
            <p:nvSpPr>
              <p:cNvPr id="58415" name="Text Box 47"/>
              <p:cNvSpPr txBox="1">
                <a:spLocks noChangeArrowheads="1"/>
              </p:cNvSpPr>
              <p:nvPr/>
            </p:nvSpPr>
            <p:spPr bwMode="auto">
              <a:xfrm>
                <a:off x="4413" y="2505"/>
                <a:ext cx="468" cy="233"/>
              </a:xfrm>
              <a:prstGeom prst="rect">
                <a:avLst/>
              </a:prstGeom>
              <a:noFill/>
              <a:ln w="9525">
                <a:noFill/>
                <a:miter lim="800000"/>
                <a:headEnd/>
                <a:tailEnd/>
              </a:ln>
              <a:effectLst/>
            </p:spPr>
            <p:txBody>
              <a:bodyPr wrap="none">
                <a:spAutoFit/>
              </a:bodyPr>
              <a:lstStyle/>
              <a:p>
                <a:r>
                  <a:rPr lang="en-US">
                    <a:solidFill>
                      <a:schemeClr val="tx1">
                        <a:lumMod val="95000"/>
                        <a:lumOff val="5000"/>
                      </a:schemeClr>
                    </a:solidFill>
                  </a:rPr>
                  <a:t>Gaps</a:t>
                </a:r>
              </a:p>
            </p:txBody>
          </p:sp>
          <p:sp>
            <p:nvSpPr>
              <p:cNvPr id="58416" name="Freeform 48"/>
              <p:cNvSpPr>
                <a:spLocks/>
              </p:cNvSpPr>
              <p:nvPr/>
            </p:nvSpPr>
            <p:spPr bwMode="auto">
              <a:xfrm>
                <a:off x="4228" y="1645"/>
                <a:ext cx="952" cy="812"/>
              </a:xfrm>
              <a:custGeom>
                <a:avLst/>
                <a:gdLst/>
                <a:ahLst/>
                <a:cxnLst>
                  <a:cxn ang="0">
                    <a:pos x="0" y="52"/>
                  </a:cxn>
                  <a:cxn ang="0">
                    <a:pos x="115" y="29"/>
                  </a:cxn>
                  <a:cxn ang="0">
                    <a:pos x="169" y="67"/>
                  </a:cxn>
                  <a:cxn ang="0">
                    <a:pos x="215" y="98"/>
                  </a:cxn>
                  <a:cxn ang="0">
                    <a:pos x="292" y="198"/>
                  </a:cxn>
                  <a:cxn ang="0">
                    <a:pos x="338" y="282"/>
                  </a:cxn>
                  <a:cxn ang="0">
                    <a:pos x="392" y="413"/>
                  </a:cxn>
                  <a:cxn ang="0">
                    <a:pos x="430" y="482"/>
                  </a:cxn>
                  <a:cxn ang="0">
                    <a:pos x="530" y="582"/>
                  </a:cxn>
                  <a:cxn ang="0">
                    <a:pos x="584" y="643"/>
                  </a:cxn>
                  <a:cxn ang="0">
                    <a:pos x="584" y="643"/>
                  </a:cxn>
                  <a:cxn ang="0">
                    <a:pos x="668" y="751"/>
                  </a:cxn>
                  <a:cxn ang="0">
                    <a:pos x="952" y="812"/>
                  </a:cxn>
                </a:cxnLst>
                <a:rect l="0" t="0" r="r" b="b"/>
                <a:pathLst>
                  <a:path w="952" h="812">
                    <a:moveTo>
                      <a:pt x="0" y="52"/>
                    </a:moveTo>
                    <a:cubicBezTo>
                      <a:pt x="18" y="0"/>
                      <a:pt x="62" y="24"/>
                      <a:pt x="115" y="29"/>
                    </a:cubicBezTo>
                    <a:cubicBezTo>
                      <a:pt x="171" y="66"/>
                      <a:pt x="99" y="18"/>
                      <a:pt x="169" y="67"/>
                    </a:cubicBezTo>
                    <a:cubicBezTo>
                      <a:pt x="184" y="78"/>
                      <a:pt x="215" y="98"/>
                      <a:pt x="215" y="98"/>
                    </a:cubicBezTo>
                    <a:cubicBezTo>
                      <a:pt x="239" y="134"/>
                      <a:pt x="267" y="163"/>
                      <a:pt x="292" y="198"/>
                    </a:cubicBezTo>
                    <a:cubicBezTo>
                      <a:pt x="302" y="232"/>
                      <a:pt x="311" y="257"/>
                      <a:pt x="338" y="282"/>
                    </a:cubicBezTo>
                    <a:cubicBezTo>
                      <a:pt x="359" y="326"/>
                      <a:pt x="364" y="373"/>
                      <a:pt x="392" y="413"/>
                    </a:cubicBezTo>
                    <a:cubicBezTo>
                      <a:pt x="400" y="440"/>
                      <a:pt x="410" y="461"/>
                      <a:pt x="430" y="482"/>
                    </a:cubicBezTo>
                    <a:cubicBezTo>
                      <a:pt x="443" y="520"/>
                      <a:pt x="496" y="556"/>
                      <a:pt x="530" y="582"/>
                    </a:cubicBezTo>
                    <a:lnTo>
                      <a:pt x="584" y="643"/>
                    </a:lnTo>
                    <a:cubicBezTo>
                      <a:pt x="584" y="643"/>
                      <a:pt x="584" y="643"/>
                      <a:pt x="584" y="643"/>
                    </a:cubicBezTo>
                    <a:cubicBezTo>
                      <a:pt x="610" y="678"/>
                      <a:pt x="631" y="726"/>
                      <a:pt x="668" y="751"/>
                    </a:cubicBezTo>
                    <a:cubicBezTo>
                      <a:pt x="742" y="801"/>
                      <a:pt x="869" y="812"/>
                      <a:pt x="952" y="812"/>
                    </a:cubicBezTo>
                  </a:path>
                </a:pathLst>
              </a:custGeom>
              <a:noFill/>
              <a:ln w="38100" cmpd="sng">
                <a:solidFill>
                  <a:srgbClr val="00FFFF"/>
                </a:solidFill>
                <a:round/>
                <a:headEnd/>
                <a:tailEnd/>
              </a:ln>
              <a:effectLst/>
            </p:spPr>
            <p:txBody>
              <a:bodyPr/>
              <a:lstStyle/>
              <a:p>
                <a:endParaRPr lang="en-US"/>
              </a:p>
            </p:txBody>
          </p:sp>
        </p:grpSp>
        <p:sp>
          <p:nvSpPr>
            <p:cNvPr id="58417" name="Text Box 49"/>
            <p:cNvSpPr txBox="1">
              <a:spLocks noChangeArrowheads="1"/>
            </p:cNvSpPr>
            <p:nvPr/>
          </p:nvSpPr>
          <p:spPr bwMode="auto">
            <a:xfrm>
              <a:off x="4479" y="1343"/>
              <a:ext cx="1311" cy="582"/>
            </a:xfrm>
            <a:prstGeom prst="rect">
              <a:avLst/>
            </a:prstGeom>
            <a:noFill/>
            <a:ln w="9525">
              <a:noFill/>
              <a:miter lim="800000"/>
              <a:headEnd/>
              <a:tailEnd/>
            </a:ln>
            <a:effectLst/>
          </p:spPr>
          <p:txBody>
            <a:bodyPr wrap="none">
              <a:spAutoFit/>
            </a:bodyPr>
            <a:lstStyle/>
            <a:p>
              <a:r>
                <a:rPr lang="en-US" dirty="0">
                  <a:solidFill>
                    <a:schemeClr val="tx1">
                      <a:lumMod val="95000"/>
                      <a:lumOff val="5000"/>
                    </a:schemeClr>
                  </a:solidFill>
                </a:rPr>
                <a:t>deeper sequence</a:t>
              </a:r>
            </a:p>
            <a:p>
              <a:r>
                <a:rPr lang="en-US" dirty="0">
                  <a:solidFill>
                    <a:schemeClr val="tx1">
                      <a:lumMod val="95000"/>
                      <a:lumOff val="5000"/>
                    </a:schemeClr>
                  </a:solidFill>
                </a:rPr>
                <a:t>coverage rarely</a:t>
              </a:r>
            </a:p>
            <a:p>
              <a:r>
                <a:rPr lang="en-US" dirty="0">
                  <a:solidFill>
                    <a:schemeClr val="tx1">
                      <a:lumMod val="95000"/>
                      <a:lumOff val="5000"/>
                    </a:schemeClr>
                  </a:solidFill>
                </a:rPr>
                <a:t>resolves all gaps</a:t>
              </a:r>
            </a:p>
          </p:txBody>
        </p:sp>
      </p:grpSp>
      <p:sp>
        <p:nvSpPr>
          <p:cNvPr id="58418" name="Line 50"/>
          <p:cNvSpPr>
            <a:spLocks noChangeShapeType="1"/>
          </p:cNvSpPr>
          <p:nvPr/>
        </p:nvSpPr>
        <p:spPr bwMode="auto">
          <a:xfrm>
            <a:off x="4114800" y="3203845"/>
            <a:ext cx="304800" cy="0"/>
          </a:xfrm>
          <a:prstGeom prst="line">
            <a:avLst/>
          </a:prstGeom>
          <a:noFill/>
          <a:ln w="38100">
            <a:solidFill>
              <a:srgbClr val="0070C0"/>
            </a:solidFill>
            <a:round/>
            <a:headEnd/>
            <a:tailEnd/>
          </a:ln>
          <a:effectLst/>
        </p:spPr>
        <p:txBody>
          <a:bodyPr/>
          <a:lstStyle/>
          <a:p>
            <a:endParaRPr lang="en-US"/>
          </a:p>
        </p:txBody>
      </p:sp>
      <p:sp>
        <p:nvSpPr>
          <p:cNvPr id="58419" name="Line 51"/>
          <p:cNvSpPr>
            <a:spLocks noChangeShapeType="1"/>
          </p:cNvSpPr>
          <p:nvPr/>
        </p:nvSpPr>
        <p:spPr bwMode="auto">
          <a:xfrm>
            <a:off x="4114800" y="3432445"/>
            <a:ext cx="304800" cy="0"/>
          </a:xfrm>
          <a:prstGeom prst="line">
            <a:avLst/>
          </a:prstGeom>
          <a:noFill/>
          <a:ln w="38100">
            <a:solidFill>
              <a:srgbClr val="0070C0"/>
            </a:solidFill>
            <a:round/>
            <a:headEnd/>
            <a:tailEnd/>
          </a:ln>
          <a:effectLst/>
        </p:spPr>
        <p:txBody>
          <a:bodyPr/>
          <a:lstStyle/>
          <a:p>
            <a:endParaRPr lang="en-US"/>
          </a:p>
        </p:txBody>
      </p:sp>
      <p:sp>
        <p:nvSpPr>
          <p:cNvPr id="58420" name="Line 52"/>
          <p:cNvSpPr>
            <a:spLocks noChangeShapeType="1"/>
          </p:cNvSpPr>
          <p:nvPr/>
        </p:nvSpPr>
        <p:spPr bwMode="auto">
          <a:xfrm>
            <a:off x="4267200" y="3584845"/>
            <a:ext cx="304800" cy="0"/>
          </a:xfrm>
          <a:prstGeom prst="line">
            <a:avLst/>
          </a:prstGeom>
          <a:noFill/>
          <a:ln w="38100">
            <a:solidFill>
              <a:srgbClr val="0070C0"/>
            </a:solidFill>
            <a:round/>
            <a:headEnd/>
            <a:tailEnd/>
          </a:ln>
          <a:effectLst/>
        </p:spPr>
        <p:txBody>
          <a:bodyPr/>
          <a:lstStyle/>
          <a:p>
            <a:endParaRPr lang="en-US"/>
          </a:p>
        </p:txBody>
      </p:sp>
      <p:sp>
        <p:nvSpPr>
          <p:cNvPr id="58421" name="Line 53"/>
          <p:cNvSpPr>
            <a:spLocks noChangeShapeType="1"/>
          </p:cNvSpPr>
          <p:nvPr/>
        </p:nvSpPr>
        <p:spPr bwMode="auto">
          <a:xfrm>
            <a:off x="4572000" y="3203845"/>
            <a:ext cx="304800" cy="0"/>
          </a:xfrm>
          <a:prstGeom prst="line">
            <a:avLst/>
          </a:prstGeom>
          <a:noFill/>
          <a:ln w="38100">
            <a:solidFill>
              <a:srgbClr val="0070C0"/>
            </a:solidFill>
            <a:round/>
            <a:headEnd/>
            <a:tailEnd/>
          </a:ln>
          <a:effectLst/>
        </p:spPr>
        <p:txBody>
          <a:bodyPr/>
          <a:lstStyle/>
          <a:p>
            <a:endParaRPr lang="en-US"/>
          </a:p>
        </p:txBody>
      </p:sp>
      <p:sp>
        <p:nvSpPr>
          <p:cNvPr id="58422" name="Line 54"/>
          <p:cNvSpPr>
            <a:spLocks noChangeShapeType="1"/>
          </p:cNvSpPr>
          <p:nvPr/>
        </p:nvSpPr>
        <p:spPr bwMode="auto">
          <a:xfrm>
            <a:off x="4953000" y="3280045"/>
            <a:ext cx="304800" cy="0"/>
          </a:xfrm>
          <a:prstGeom prst="line">
            <a:avLst/>
          </a:prstGeom>
          <a:noFill/>
          <a:ln w="38100">
            <a:solidFill>
              <a:srgbClr val="0070C0"/>
            </a:solidFill>
            <a:round/>
            <a:headEnd/>
            <a:tailEnd/>
          </a:ln>
          <a:effectLst/>
        </p:spPr>
        <p:txBody>
          <a:bodyPr/>
          <a:lstStyle/>
          <a:p>
            <a:endParaRPr lang="en-US"/>
          </a:p>
        </p:txBody>
      </p:sp>
      <p:sp>
        <p:nvSpPr>
          <p:cNvPr id="58423" name="Line 55"/>
          <p:cNvSpPr>
            <a:spLocks noChangeShapeType="1"/>
          </p:cNvSpPr>
          <p:nvPr/>
        </p:nvSpPr>
        <p:spPr bwMode="auto">
          <a:xfrm>
            <a:off x="3200400" y="3584845"/>
            <a:ext cx="152400" cy="0"/>
          </a:xfrm>
          <a:prstGeom prst="line">
            <a:avLst/>
          </a:prstGeom>
          <a:noFill/>
          <a:ln w="9525">
            <a:solidFill>
              <a:srgbClr val="B2B2B2"/>
            </a:solidFill>
            <a:round/>
            <a:headEnd/>
            <a:tailEnd type="triangle" w="med" len="med"/>
          </a:ln>
          <a:effectLst/>
        </p:spPr>
        <p:txBody>
          <a:bodyPr/>
          <a:lstStyle/>
          <a:p>
            <a:endParaRPr lang="en-US"/>
          </a:p>
        </p:txBody>
      </p:sp>
      <p:sp>
        <p:nvSpPr>
          <p:cNvPr id="58424" name="Line 56"/>
          <p:cNvSpPr>
            <a:spLocks noChangeShapeType="1"/>
          </p:cNvSpPr>
          <p:nvPr/>
        </p:nvSpPr>
        <p:spPr bwMode="auto">
          <a:xfrm rot="-10800000">
            <a:off x="3429000" y="3584845"/>
            <a:ext cx="152400" cy="0"/>
          </a:xfrm>
          <a:prstGeom prst="line">
            <a:avLst/>
          </a:prstGeom>
          <a:noFill/>
          <a:ln w="9525">
            <a:solidFill>
              <a:srgbClr val="B2B2B2"/>
            </a:solidFill>
            <a:round/>
            <a:headEnd/>
            <a:tailEnd type="triangle" w="med" len="med"/>
          </a:ln>
          <a:effectLst/>
        </p:spPr>
        <p:txBody>
          <a:bodyPr/>
          <a:lstStyle/>
          <a:p>
            <a:endParaRPr lang="en-US"/>
          </a:p>
        </p:txBody>
      </p:sp>
      <p:sp>
        <p:nvSpPr>
          <p:cNvPr id="58425" name="Line 57"/>
          <p:cNvSpPr>
            <a:spLocks noChangeShapeType="1"/>
          </p:cNvSpPr>
          <p:nvPr/>
        </p:nvSpPr>
        <p:spPr bwMode="auto">
          <a:xfrm>
            <a:off x="3886200" y="3051445"/>
            <a:ext cx="304800" cy="0"/>
          </a:xfrm>
          <a:prstGeom prst="line">
            <a:avLst/>
          </a:prstGeom>
          <a:noFill/>
          <a:ln w="38100">
            <a:solidFill>
              <a:srgbClr val="0070C0"/>
            </a:solidFill>
            <a:round/>
            <a:headEnd/>
            <a:tailEnd/>
          </a:ln>
          <a:effectLst/>
        </p:spPr>
        <p:txBody>
          <a:bodyPr/>
          <a:lstStyle/>
          <a:p>
            <a:endParaRPr lang="en-US"/>
          </a:p>
        </p:txBody>
      </p:sp>
      <p:sp>
        <p:nvSpPr>
          <p:cNvPr id="58426" name="Line 58"/>
          <p:cNvSpPr>
            <a:spLocks noChangeShapeType="1"/>
          </p:cNvSpPr>
          <p:nvPr/>
        </p:nvSpPr>
        <p:spPr bwMode="auto">
          <a:xfrm>
            <a:off x="3429000" y="3127645"/>
            <a:ext cx="304800" cy="0"/>
          </a:xfrm>
          <a:prstGeom prst="line">
            <a:avLst/>
          </a:prstGeom>
          <a:noFill/>
          <a:ln w="38100">
            <a:solidFill>
              <a:srgbClr val="0070C0"/>
            </a:solidFill>
            <a:round/>
            <a:headEnd/>
            <a:tailEnd/>
          </a:ln>
          <a:effectLst/>
        </p:spPr>
        <p:txBody>
          <a:bodyPr/>
          <a:lstStyle/>
          <a:p>
            <a:endParaRPr lang="en-US"/>
          </a:p>
        </p:txBody>
      </p:sp>
      <p:grpSp>
        <p:nvGrpSpPr>
          <p:cNvPr id="13" name="Group 59"/>
          <p:cNvGrpSpPr>
            <a:grpSpLocks/>
          </p:cNvGrpSpPr>
          <p:nvPr/>
        </p:nvGrpSpPr>
        <p:grpSpPr bwMode="auto">
          <a:xfrm>
            <a:off x="4648200" y="3051445"/>
            <a:ext cx="304800" cy="0"/>
            <a:chOff x="2832" y="1824"/>
            <a:chExt cx="192" cy="0"/>
          </a:xfrm>
        </p:grpSpPr>
        <p:sp>
          <p:nvSpPr>
            <p:cNvPr id="58428" name="Line 60"/>
            <p:cNvSpPr>
              <a:spLocks noChangeShapeType="1"/>
            </p:cNvSpPr>
            <p:nvPr/>
          </p:nvSpPr>
          <p:spPr bwMode="auto">
            <a:xfrm>
              <a:off x="2832" y="1824"/>
              <a:ext cx="192" cy="0"/>
            </a:xfrm>
            <a:prstGeom prst="line">
              <a:avLst/>
            </a:prstGeom>
            <a:noFill/>
            <a:ln w="38100">
              <a:solidFill>
                <a:srgbClr val="0070C0"/>
              </a:solidFill>
              <a:round/>
              <a:headEnd/>
              <a:tailEnd/>
            </a:ln>
            <a:effectLst/>
          </p:spPr>
          <p:txBody>
            <a:bodyPr/>
            <a:lstStyle/>
            <a:p>
              <a:endParaRPr lang="en-US"/>
            </a:p>
          </p:txBody>
        </p:sp>
        <p:sp>
          <p:nvSpPr>
            <p:cNvPr id="58429" name="Line 61"/>
            <p:cNvSpPr>
              <a:spLocks noChangeShapeType="1"/>
            </p:cNvSpPr>
            <p:nvPr/>
          </p:nvSpPr>
          <p:spPr bwMode="auto">
            <a:xfrm>
              <a:off x="2928" y="1824"/>
              <a:ext cx="96" cy="0"/>
            </a:xfrm>
            <a:prstGeom prst="line">
              <a:avLst/>
            </a:prstGeom>
            <a:noFill/>
            <a:ln w="38100">
              <a:solidFill>
                <a:srgbClr val="B2B2B2"/>
              </a:solidFill>
              <a:round/>
              <a:headEnd/>
              <a:tailEnd/>
            </a:ln>
            <a:effectLst/>
          </p:spPr>
          <p:txBody>
            <a:bodyPr/>
            <a:lstStyle/>
            <a:p>
              <a:endParaRPr lang="en-US"/>
            </a:p>
          </p:txBody>
        </p:sp>
      </p:grpSp>
      <p:grpSp>
        <p:nvGrpSpPr>
          <p:cNvPr id="14" name="Group 62"/>
          <p:cNvGrpSpPr>
            <a:grpSpLocks/>
          </p:cNvGrpSpPr>
          <p:nvPr/>
        </p:nvGrpSpPr>
        <p:grpSpPr bwMode="auto">
          <a:xfrm>
            <a:off x="2743200" y="4651645"/>
            <a:ext cx="2743200" cy="0"/>
            <a:chOff x="1728" y="2976"/>
            <a:chExt cx="1728" cy="0"/>
          </a:xfrm>
        </p:grpSpPr>
        <p:sp>
          <p:nvSpPr>
            <p:cNvPr id="58431" name="Line 63"/>
            <p:cNvSpPr>
              <a:spLocks noChangeShapeType="1"/>
            </p:cNvSpPr>
            <p:nvPr/>
          </p:nvSpPr>
          <p:spPr bwMode="auto">
            <a:xfrm>
              <a:off x="2976" y="2976"/>
              <a:ext cx="480" cy="0"/>
            </a:xfrm>
            <a:prstGeom prst="line">
              <a:avLst/>
            </a:prstGeom>
            <a:noFill/>
            <a:ln w="38100">
              <a:solidFill>
                <a:srgbClr val="0070C0"/>
              </a:solidFill>
              <a:round/>
              <a:headEnd/>
              <a:tailEnd/>
            </a:ln>
            <a:effectLst/>
          </p:spPr>
          <p:txBody>
            <a:bodyPr/>
            <a:lstStyle/>
            <a:p>
              <a:endParaRPr lang="en-US"/>
            </a:p>
          </p:txBody>
        </p:sp>
        <p:sp>
          <p:nvSpPr>
            <p:cNvPr id="58432" name="Line 64"/>
            <p:cNvSpPr>
              <a:spLocks noChangeShapeType="1"/>
            </p:cNvSpPr>
            <p:nvPr/>
          </p:nvSpPr>
          <p:spPr bwMode="auto">
            <a:xfrm>
              <a:off x="2448" y="2976"/>
              <a:ext cx="480" cy="0"/>
            </a:xfrm>
            <a:prstGeom prst="line">
              <a:avLst/>
            </a:prstGeom>
            <a:noFill/>
            <a:ln w="38100">
              <a:solidFill>
                <a:srgbClr val="0070C0"/>
              </a:solidFill>
              <a:round/>
              <a:headEnd/>
              <a:tailEnd/>
            </a:ln>
            <a:effectLst/>
          </p:spPr>
          <p:txBody>
            <a:bodyPr/>
            <a:lstStyle/>
            <a:p>
              <a:endParaRPr lang="en-US"/>
            </a:p>
          </p:txBody>
        </p:sp>
        <p:sp>
          <p:nvSpPr>
            <p:cNvPr id="58433" name="Line 65"/>
            <p:cNvSpPr>
              <a:spLocks noChangeShapeType="1"/>
            </p:cNvSpPr>
            <p:nvPr/>
          </p:nvSpPr>
          <p:spPr bwMode="auto">
            <a:xfrm>
              <a:off x="1728" y="2976"/>
              <a:ext cx="480" cy="0"/>
            </a:xfrm>
            <a:prstGeom prst="line">
              <a:avLst/>
            </a:prstGeom>
            <a:noFill/>
            <a:ln w="38100">
              <a:solidFill>
                <a:srgbClr val="0070C0"/>
              </a:solidFill>
              <a:round/>
              <a:headEnd/>
              <a:tailEnd/>
            </a:ln>
            <a:effectLst/>
          </p:spPr>
          <p:txBody>
            <a:bodyPr/>
            <a:lstStyle/>
            <a:p>
              <a:endParaRPr lang="en-US"/>
            </a:p>
          </p:txBody>
        </p:sp>
        <p:sp>
          <p:nvSpPr>
            <p:cNvPr id="58434" name="Line 66"/>
            <p:cNvSpPr>
              <a:spLocks noChangeShapeType="1"/>
            </p:cNvSpPr>
            <p:nvPr/>
          </p:nvSpPr>
          <p:spPr bwMode="auto">
            <a:xfrm>
              <a:off x="2256" y="2976"/>
              <a:ext cx="144" cy="0"/>
            </a:xfrm>
            <a:prstGeom prst="line">
              <a:avLst/>
            </a:prstGeom>
            <a:noFill/>
            <a:ln w="38100">
              <a:solidFill>
                <a:srgbClr val="0070C0"/>
              </a:solidFill>
              <a:round/>
              <a:headEnd/>
              <a:tailEnd/>
            </a:ln>
            <a:effectLst/>
          </p:spPr>
          <p:txBody>
            <a:bodyPr/>
            <a:lstStyle/>
            <a:p>
              <a:endParaRPr lang="en-US"/>
            </a:p>
          </p:txBody>
        </p:sp>
        <p:sp>
          <p:nvSpPr>
            <p:cNvPr id="58435" name="Line 67"/>
            <p:cNvSpPr>
              <a:spLocks noChangeShapeType="1"/>
            </p:cNvSpPr>
            <p:nvPr/>
          </p:nvSpPr>
          <p:spPr bwMode="auto">
            <a:xfrm>
              <a:off x="1728" y="2976"/>
              <a:ext cx="96" cy="0"/>
            </a:xfrm>
            <a:prstGeom prst="line">
              <a:avLst/>
            </a:prstGeom>
            <a:noFill/>
            <a:ln w="38100">
              <a:solidFill>
                <a:schemeClr val="tx1"/>
              </a:solidFill>
              <a:round/>
              <a:headEnd/>
              <a:tailEnd/>
            </a:ln>
            <a:effectLst/>
          </p:spPr>
          <p:txBody>
            <a:bodyPr/>
            <a:lstStyle/>
            <a:p>
              <a:endParaRPr lang="en-US"/>
            </a:p>
          </p:txBody>
        </p:sp>
        <p:sp>
          <p:nvSpPr>
            <p:cNvPr id="58436" name="Line 68"/>
            <p:cNvSpPr>
              <a:spLocks noChangeShapeType="1"/>
            </p:cNvSpPr>
            <p:nvPr/>
          </p:nvSpPr>
          <p:spPr bwMode="auto">
            <a:xfrm>
              <a:off x="3360" y="2976"/>
              <a:ext cx="96" cy="0"/>
            </a:xfrm>
            <a:prstGeom prst="line">
              <a:avLst/>
            </a:prstGeom>
            <a:noFill/>
            <a:ln w="38100">
              <a:solidFill>
                <a:schemeClr val="tx1"/>
              </a:solidFill>
              <a:round/>
              <a:headEnd/>
              <a:tailEnd/>
            </a:ln>
            <a:effectLst/>
          </p:spPr>
          <p:txBody>
            <a:bodyPr/>
            <a:lstStyle/>
            <a:p>
              <a:endParaRPr lang="en-US"/>
            </a:p>
          </p:txBody>
        </p:sp>
      </p:grpSp>
      <p:grpSp>
        <p:nvGrpSpPr>
          <p:cNvPr id="15" name="Group 69"/>
          <p:cNvGrpSpPr>
            <a:grpSpLocks/>
          </p:cNvGrpSpPr>
          <p:nvPr/>
        </p:nvGrpSpPr>
        <p:grpSpPr bwMode="auto">
          <a:xfrm>
            <a:off x="3581400" y="4804045"/>
            <a:ext cx="1066800" cy="914400"/>
            <a:chOff x="2256" y="2784"/>
            <a:chExt cx="672" cy="576"/>
          </a:xfrm>
        </p:grpSpPr>
        <p:sp>
          <p:nvSpPr>
            <p:cNvPr id="58438" name="Line 70"/>
            <p:cNvSpPr>
              <a:spLocks noChangeShapeType="1"/>
            </p:cNvSpPr>
            <p:nvPr/>
          </p:nvSpPr>
          <p:spPr bwMode="auto">
            <a:xfrm flipH="1" flipV="1">
              <a:off x="2256" y="2784"/>
              <a:ext cx="192" cy="384"/>
            </a:xfrm>
            <a:prstGeom prst="line">
              <a:avLst/>
            </a:prstGeom>
            <a:noFill/>
            <a:ln w="9525">
              <a:solidFill>
                <a:schemeClr val="accent3">
                  <a:lumMod val="75000"/>
                </a:schemeClr>
              </a:solidFill>
              <a:round/>
              <a:headEnd/>
              <a:tailEnd type="triangle" w="med" len="med"/>
            </a:ln>
            <a:effectLst/>
          </p:spPr>
          <p:txBody>
            <a:bodyPr/>
            <a:lstStyle/>
            <a:p>
              <a:endParaRPr lang="en-US">
                <a:solidFill>
                  <a:schemeClr val="tx1">
                    <a:lumMod val="95000"/>
                    <a:lumOff val="5000"/>
                  </a:schemeClr>
                </a:solidFill>
              </a:endParaRPr>
            </a:p>
          </p:txBody>
        </p:sp>
        <p:sp>
          <p:nvSpPr>
            <p:cNvPr id="58439" name="Line 71"/>
            <p:cNvSpPr>
              <a:spLocks noChangeShapeType="1"/>
            </p:cNvSpPr>
            <p:nvPr/>
          </p:nvSpPr>
          <p:spPr bwMode="auto">
            <a:xfrm flipV="1">
              <a:off x="2448" y="2784"/>
              <a:ext cx="0" cy="384"/>
            </a:xfrm>
            <a:prstGeom prst="line">
              <a:avLst/>
            </a:prstGeom>
            <a:noFill/>
            <a:ln w="9525">
              <a:solidFill>
                <a:schemeClr val="accent3">
                  <a:lumMod val="75000"/>
                </a:schemeClr>
              </a:solidFill>
              <a:round/>
              <a:headEnd/>
              <a:tailEnd type="triangle" w="med" len="med"/>
            </a:ln>
            <a:effectLst/>
          </p:spPr>
          <p:txBody>
            <a:bodyPr/>
            <a:lstStyle/>
            <a:p>
              <a:endParaRPr lang="en-US">
                <a:solidFill>
                  <a:schemeClr val="tx1">
                    <a:lumMod val="95000"/>
                    <a:lumOff val="5000"/>
                  </a:schemeClr>
                </a:solidFill>
              </a:endParaRPr>
            </a:p>
          </p:txBody>
        </p:sp>
        <p:sp>
          <p:nvSpPr>
            <p:cNvPr id="58440" name="Line 72"/>
            <p:cNvSpPr>
              <a:spLocks noChangeShapeType="1"/>
            </p:cNvSpPr>
            <p:nvPr/>
          </p:nvSpPr>
          <p:spPr bwMode="auto">
            <a:xfrm flipV="1">
              <a:off x="2880" y="2784"/>
              <a:ext cx="48" cy="336"/>
            </a:xfrm>
            <a:prstGeom prst="line">
              <a:avLst/>
            </a:prstGeom>
            <a:noFill/>
            <a:ln w="9525">
              <a:solidFill>
                <a:schemeClr val="accent3">
                  <a:lumMod val="75000"/>
                </a:schemeClr>
              </a:solidFill>
              <a:round/>
              <a:headEnd/>
              <a:tailEnd type="triangle" w="med" len="med"/>
            </a:ln>
            <a:effectLst/>
          </p:spPr>
          <p:txBody>
            <a:bodyPr/>
            <a:lstStyle/>
            <a:p>
              <a:endParaRPr lang="en-US">
                <a:solidFill>
                  <a:schemeClr val="tx1">
                    <a:lumMod val="95000"/>
                    <a:lumOff val="5000"/>
                  </a:schemeClr>
                </a:solidFill>
              </a:endParaRPr>
            </a:p>
          </p:txBody>
        </p:sp>
        <p:sp>
          <p:nvSpPr>
            <p:cNvPr id="58441" name="Text Box 73"/>
            <p:cNvSpPr txBox="1">
              <a:spLocks noChangeArrowheads="1"/>
            </p:cNvSpPr>
            <p:nvPr/>
          </p:nvSpPr>
          <p:spPr bwMode="auto">
            <a:xfrm>
              <a:off x="2400" y="3129"/>
              <a:ext cx="494" cy="231"/>
            </a:xfrm>
            <a:prstGeom prst="rect">
              <a:avLst/>
            </a:prstGeom>
            <a:noFill/>
            <a:ln w="9525">
              <a:noFill/>
              <a:miter lim="800000"/>
              <a:headEnd/>
              <a:tailEnd/>
            </a:ln>
            <a:effectLst/>
          </p:spPr>
          <p:txBody>
            <a:bodyPr wrap="none">
              <a:spAutoFit/>
            </a:bodyPr>
            <a:lstStyle/>
            <a:p>
              <a:r>
                <a:rPr lang="en-US" dirty="0">
                  <a:solidFill>
                    <a:schemeClr val="tx1">
                      <a:lumMod val="95000"/>
                      <a:lumOff val="5000"/>
                    </a:schemeClr>
                  </a:solidFill>
                </a:rPr>
                <a:t>GAPS</a:t>
              </a:r>
            </a:p>
          </p:txBody>
        </p:sp>
      </p:grpSp>
      <p:grpSp>
        <p:nvGrpSpPr>
          <p:cNvPr id="16" name="Group 75"/>
          <p:cNvGrpSpPr>
            <a:grpSpLocks/>
          </p:cNvGrpSpPr>
          <p:nvPr/>
        </p:nvGrpSpPr>
        <p:grpSpPr bwMode="auto">
          <a:xfrm>
            <a:off x="4057650" y="5718449"/>
            <a:ext cx="3479800" cy="646113"/>
            <a:chOff x="2556" y="3312"/>
            <a:chExt cx="2192" cy="407"/>
          </a:xfrm>
        </p:grpSpPr>
        <p:sp>
          <p:nvSpPr>
            <p:cNvPr id="58444" name="Text Box 76"/>
            <p:cNvSpPr txBox="1">
              <a:spLocks noChangeArrowheads="1"/>
            </p:cNvSpPr>
            <p:nvPr/>
          </p:nvSpPr>
          <p:spPr bwMode="auto">
            <a:xfrm>
              <a:off x="2592" y="3312"/>
              <a:ext cx="2156" cy="407"/>
            </a:xfrm>
            <a:prstGeom prst="rect">
              <a:avLst/>
            </a:prstGeom>
            <a:noFill/>
            <a:ln w="9525">
              <a:noFill/>
              <a:miter lim="800000"/>
              <a:headEnd/>
              <a:tailEnd/>
            </a:ln>
            <a:effectLst/>
          </p:spPr>
          <p:txBody>
            <a:bodyPr wrap="none">
              <a:spAutoFit/>
            </a:bodyPr>
            <a:lstStyle/>
            <a:p>
              <a:r>
                <a:rPr lang="en-US">
                  <a:solidFill>
                    <a:schemeClr val="tx1">
                      <a:lumMod val="95000"/>
                      <a:lumOff val="5000"/>
                    </a:schemeClr>
                  </a:solidFill>
                </a:rPr>
                <a:t>“finishers” go in to manually </a:t>
              </a:r>
            </a:p>
            <a:p>
              <a:r>
                <a:rPr lang="en-US">
                  <a:solidFill>
                    <a:schemeClr val="tx1">
                      <a:lumMod val="95000"/>
                      <a:lumOff val="5000"/>
                    </a:schemeClr>
                  </a:solidFill>
                </a:rPr>
                <a:t>fill the gaps, often by PCR</a:t>
              </a:r>
            </a:p>
          </p:txBody>
        </p:sp>
        <p:sp>
          <p:nvSpPr>
            <p:cNvPr id="58445" name="Line 77"/>
            <p:cNvSpPr>
              <a:spLocks noChangeShapeType="1"/>
            </p:cNvSpPr>
            <p:nvPr/>
          </p:nvSpPr>
          <p:spPr bwMode="auto">
            <a:xfrm>
              <a:off x="2556" y="3408"/>
              <a:ext cx="0" cy="288"/>
            </a:xfrm>
            <a:prstGeom prst="line">
              <a:avLst/>
            </a:prstGeom>
            <a:noFill/>
            <a:ln w="9525">
              <a:solidFill>
                <a:schemeClr val="accent3">
                  <a:lumMod val="75000"/>
                </a:schemeClr>
              </a:solidFill>
              <a:round/>
              <a:headEnd/>
              <a:tailEnd type="triangle" w="med" len="med"/>
            </a:ln>
            <a:effectLst/>
          </p:spPr>
          <p:txBody>
            <a:bodyPr/>
            <a:lstStyle/>
            <a:p>
              <a:endParaRPr lang="en-US">
                <a:solidFill>
                  <a:schemeClr val="tx1">
                    <a:lumMod val="95000"/>
                    <a:lumOff val="5000"/>
                  </a:schemeClr>
                </a:solidFill>
              </a:endParaRPr>
            </a:p>
          </p:txBody>
        </p:sp>
      </p:grpSp>
      <p:grpSp>
        <p:nvGrpSpPr>
          <p:cNvPr id="17" name="Group 78"/>
          <p:cNvGrpSpPr>
            <a:grpSpLocks/>
          </p:cNvGrpSpPr>
          <p:nvPr/>
        </p:nvGrpSpPr>
        <p:grpSpPr bwMode="auto">
          <a:xfrm>
            <a:off x="3048000" y="6632845"/>
            <a:ext cx="2286000" cy="0"/>
            <a:chOff x="1728" y="1056"/>
            <a:chExt cx="1440" cy="0"/>
          </a:xfrm>
        </p:grpSpPr>
        <p:sp>
          <p:nvSpPr>
            <p:cNvPr id="58447" name="Line 79"/>
            <p:cNvSpPr>
              <a:spLocks noChangeShapeType="1"/>
            </p:cNvSpPr>
            <p:nvPr/>
          </p:nvSpPr>
          <p:spPr bwMode="auto">
            <a:xfrm>
              <a:off x="1728" y="1056"/>
              <a:ext cx="1440" cy="0"/>
            </a:xfrm>
            <a:prstGeom prst="line">
              <a:avLst/>
            </a:prstGeom>
            <a:noFill/>
            <a:ln w="38100">
              <a:solidFill>
                <a:srgbClr val="0070C0"/>
              </a:solidFill>
              <a:round/>
              <a:headEnd/>
              <a:tailEnd/>
            </a:ln>
            <a:effectLst/>
          </p:spPr>
          <p:txBody>
            <a:bodyPr/>
            <a:lstStyle/>
            <a:p>
              <a:endParaRPr lang="en-US"/>
            </a:p>
          </p:txBody>
        </p:sp>
        <p:grpSp>
          <p:nvGrpSpPr>
            <p:cNvPr id="18" name="Group 80"/>
            <p:cNvGrpSpPr>
              <a:grpSpLocks/>
            </p:cNvGrpSpPr>
            <p:nvPr/>
          </p:nvGrpSpPr>
          <p:grpSpPr bwMode="auto">
            <a:xfrm>
              <a:off x="1728" y="1056"/>
              <a:ext cx="1440" cy="0"/>
              <a:chOff x="1728" y="1056"/>
              <a:chExt cx="1440" cy="0"/>
            </a:xfrm>
          </p:grpSpPr>
          <p:sp>
            <p:nvSpPr>
              <p:cNvPr id="58449" name="Line 81"/>
              <p:cNvSpPr>
                <a:spLocks noChangeShapeType="1"/>
              </p:cNvSpPr>
              <p:nvPr/>
            </p:nvSpPr>
            <p:spPr bwMode="auto">
              <a:xfrm>
                <a:off x="3024" y="1056"/>
                <a:ext cx="144" cy="0"/>
              </a:xfrm>
              <a:prstGeom prst="line">
                <a:avLst/>
              </a:prstGeom>
              <a:noFill/>
              <a:ln w="38100">
                <a:solidFill>
                  <a:schemeClr val="tx1"/>
                </a:solidFill>
                <a:round/>
                <a:headEnd/>
                <a:tailEnd/>
              </a:ln>
              <a:effectLst/>
            </p:spPr>
            <p:txBody>
              <a:bodyPr/>
              <a:lstStyle/>
              <a:p>
                <a:endParaRPr lang="en-US"/>
              </a:p>
            </p:txBody>
          </p:sp>
          <p:sp>
            <p:nvSpPr>
              <p:cNvPr id="58450" name="Line 82"/>
              <p:cNvSpPr>
                <a:spLocks noChangeShapeType="1"/>
              </p:cNvSpPr>
              <p:nvPr/>
            </p:nvSpPr>
            <p:spPr bwMode="auto">
              <a:xfrm>
                <a:off x="1728" y="1056"/>
                <a:ext cx="144" cy="0"/>
              </a:xfrm>
              <a:prstGeom prst="line">
                <a:avLst/>
              </a:prstGeom>
              <a:noFill/>
              <a:ln w="38100">
                <a:solidFill>
                  <a:schemeClr val="tx1"/>
                </a:solidFill>
                <a:round/>
                <a:headEnd/>
                <a:tailEnd/>
              </a:ln>
              <a:effectLst/>
            </p:spPr>
            <p:txBody>
              <a:bodyPr/>
              <a:lstStyle/>
              <a:p>
                <a:endParaRPr lang="en-US"/>
              </a:p>
            </p:txBody>
          </p:sp>
        </p:grpSp>
      </p:grpSp>
      <p:sp>
        <p:nvSpPr>
          <p:cNvPr id="58451" name="Text Box 83"/>
          <p:cNvSpPr txBox="1">
            <a:spLocks noChangeArrowheads="1"/>
          </p:cNvSpPr>
          <p:nvPr/>
        </p:nvSpPr>
        <p:spPr bwMode="auto">
          <a:xfrm>
            <a:off x="0" y="661985"/>
            <a:ext cx="4267200" cy="400110"/>
          </a:xfrm>
          <a:prstGeom prst="rect">
            <a:avLst/>
          </a:prstGeom>
          <a:noFill/>
          <a:ln w="9525">
            <a:noFill/>
            <a:miter lim="800000"/>
            <a:headEnd/>
            <a:tailEnd/>
          </a:ln>
          <a:effectLst/>
        </p:spPr>
        <p:txBody>
          <a:bodyPr wrap="square">
            <a:spAutoFit/>
          </a:bodyPr>
          <a:lstStyle/>
          <a:p>
            <a:r>
              <a:rPr lang="en-US" sz="2000" i="1" dirty="0" smtClean="0">
                <a:solidFill>
                  <a:schemeClr val="tx1">
                    <a:lumMod val="85000"/>
                    <a:lumOff val="15000"/>
                  </a:schemeClr>
                </a:solidFill>
                <a:latin typeface="+mj-lt"/>
              </a:rPr>
              <a:t>Clone based assemblies</a:t>
            </a:r>
            <a:endParaRPr lang="en-US" sz="2000" i="1" dirty="0">
              <a:solidFill>
                <a:schemeClr val="tx1">
                  <a:lumMod val="85000"/>
                  <a:lumOff val="15000"/>
                </a:schemeClr>
              </a:solidFill>
              <a:latin typeface="+mj-lt"/>
            </a:endParaRPr>
          </a:p>
        </p:txBody>
      </p:sp>
      <p:sp>
        <p:nvSpPr>
          <p:cNvPr id="58453" name="Line 85"/>
          <p:cNvSpPr>
            <a:spLocks noChangeShapeType="1"/>
          </p:cNvSpPr>
          <p:nvPr/>
        </p:nvSpPr>
        <p:spPr bwMode="auto">
          <a:xfrm>
            <a:off x="1447800" y="1756045"/>
            <a:ext cx="2286000" cy="0"/>
          </a:xfrm>
          <a:prstGeom prst="line">
            <a:avLst/>
          </a:prstGeom>
          <a:noFill/>
          <a:ln w="38100">
            <a:solidFill>
              <a:srgbClr val="0070C0"/>
            </a:solidFill>
            <a:round/>
            <a:headEnd/>
            <a:tailEnd/>
          </a:ln>
          <a:effectLst/>
        </p:spPr>
        <p:txBody>
          <a:bodyPr/>
          <a:lstStyle/>
          <a:p>
            <a:endParaRPr lang="en-US"/>
          </a:p>
        </p:txBody>
      </p:sp>
      <p:grpSp>
        <p:nvGrpSpPr>
          <p:cNvPr id="20" name="Group 86"/>
          <p:cNvGrpSpPr>
            <a:grpSpLocks/>
          </p:cNvGrpSpPr>
          <p:nvPr/>
        </p:nvGrpSpPr>
        <p:grpSpPr bwMode="auto">
          <a:xfrm>
            <a:off x="1447800" y="1756045"/>
            <a:ext cx="2286000" cy="0"/>
            <a:chOff x="1728" y="1056"/>
            <a:chExt cx="1440" cy="0"/>
          </a:xfrm>
        </p:grpSpPr>
        <p:sp>
          <p:nvSpPr>
            <p:cNvPr id="58455" name="Line 87"/>
            <p:cNvSpPr>
              <a:spLocks noChangeShapeType="1"/>
            </p:cNvSpPr>
            <p:nvPr/>
          </p:nvSpPr>
          <p:spPr bwMode="auto">
            <a:xfrm>
              <a:off x="3024" y="1056"/>
              <a:ext cx="144" cy="0"/>
            </a:xfrm>
            <a:prstGeom prst="line">
              <a:avLst/>
            </a:prstGeom>
            <a:noFill/>
            <a:ln w="38100">
              <a:solidFill>
                <a:schemeClr val="tx1"/>
              </a:solidFill>
              <a:round/>
              <a:headEnd/>
              <a:tailEnd/>
            </a:ln>
            <a:effectLst/>
          </p:spPr>
          <p:txBody>
            <a:bodyPr/>
            <a:lstStyle/>
            <a:p>
              <a:endParaRPr lang="en-US"/>
            </a:p>
          </p:txBody>
        </p:sp>
        <p:sp>
          <p:nvSpPr>
            <p:cNvPr id="58456" name="Line 88"/>
            <p:cNvSpPr>
              <a:spLocks noChangeShapeType="1"/>
            </p:cNvSpPr>
            <p:nvPr/>
          </p:nvSpPr>
          <p:spPr bwMode="auto">
            <a:xfrm>
              <a:off x="1728" y="1056"/>
              <a:ext cx="144" cy="0"/>
            </a:xfrm>
            <a:prstGeom prst="line">
              <a:avLst/>
            </a:prstGeom>
            <a:noFill/>
            <a:ln w="38100">
              <a:solidFill>
                <a:schemeClr val="tx1"/>
              </a:solidFill>
              <a:round/>
              <a:headEnd/>
              <a:tailEnd/>
            </a:ln>
            <a:effectLst/>
          </p:spPr>
          <p:txBody>
            <a:bodyPr/>
            <a:lstStyle/>
            <a:p>
              <a:endParaRPr lang="en-US"/>
            </a:p>
          </p:txBody>
        </p:sp>
      </p:grpSp>
      <p:sp>
        <p:nvSpPr>
          <p:cNvPr id="58458" name="Line 90"/>
          <p:cNvSpPr>
            <a:spLocks noChangeShapeType="1"/>
          </p:cNvSpPr>
          <p:nvPr/>
        </p:nvSpPr>
        <p:spPr bwMode="auto">
          <a:xfrm>
            <a:off x="76200" y="1603645"/>
            <a:ext cx="2286000" cy="0"/>
          </a:xfrm>
          <a:prstGeom prst="line">
            <a:avLst/>
          </a:prstGeom>
          <a:noFill/>
          <a:ln w="38100">
            <a:solidFill>
              <a:srgbClr val="0070C0"/>
            </a:solidFill>
            <a:round/>
            <a:headEnd/>
            <a:tailEnd/>
          </a:ln>
          <a:effectLst/>
        </p:spPr>
        <p:txBody>
          <a:bodyPr/>
          <a:lstStyle/>
          <a:p>
            <a:endParaRPr lang="en-US"/>
          </a:p>
        </p:txBody>
      </p:sp>
      <p:grpSp>
        <p:nvGrpSpPr>
          <p:cNvPr id="22" name="Group 91"/>
          <p:cNvGrpSpPr>
            <a:grpSpLocks/>
          </p:cNvGrpSpPr>
          <p:nvPr/>
        </p:nvGrpSpPr>
        <p:grpSpPr bwMode="auto">
          <a:xfrm>
            <a:off x="76200" y="1603645"/>
            <a:ext cx="2286000" cy="0"/>
            <a:chOff x="1728" y="1056"/>
            <a:chExt cx="1440" cy="0"/>
          </a:xfrm>
        </p:grpSpPr>
        <p:sp>
          <p:nvSpPr>
            <p:cNvPr id="58460" name="Line 92"/>
            <p:cNvSpPr>
              <a:spLocks noChangeShapeType="1"/>
            </p:cNvSpPr>
            <p:nvPr/>
          </p:nvSpPr>
          <p:spPr bwMode="auto">
            <a:xfrm>
              <a:off x="3024" y="1056"/>
              <a:ext cx="144" cy="0"/>
            </a:xfrm>
            <a:prstGeom prst="line">
              <a:avLst/>
            </a:prstGeom>
            <a:noFill/>
            <a:ln w="38100">
              <a:solidFill>
                <a:schemeClr val="tx1"/>
              </a:solidFill>
              <a:round/>
              <a:headEnd/>
              <a:tailEnd/>
            </a:ln>
            <a:effectLst/>
          </p:spPr>
          <p:txBody>
            <a:bodyPr/>
            <a:lstStyle/>
            <a:p>
              <a:endParaRPr lang="en-US"/>
            </a:p>
          </p:txBody>
        </p:sp>
        <p:sp>
          <p:nvSpPr>
            <p:cNvPr id="58461" name="Line 93"/>
            <p:cNvSpPr>
              <a:spLocks noChangeShapeType="1"/>
            </p:cNvSpPr>
            <p:nvPr/>
          </p:nvSpPr>
          <p:spPr bwMode="auto">
            <a:xfrm>
              <a:off x="1728" y="1056"/>
              <a:ext cx="144" cy="0"/>
            </a:xfrm>
            <a:prstGeom prst="line">
              <a:avLst/>
            </a:prstGeom>
            <a:noFill/>
            <a:ln w="38100">
              <a:solidFill>
                <a:schemeClr val="tx1"/>
              </a:solidFill>
              <a:round/>
              <a:headEnd/>
              <a:tailEnd/>
            </a:ln>
            <a:effectLst/>
          </p:spPr>
          <p:txBody>
            <a:bodyPr/>
            <a:lstStyle/>
            <a:p>
              <a:endParaRPr lang="en-US"/>
            </a:p>
          </p:txBody>
        </p:sp>
      </p:grpSp>
      <p:sp>
        <p:nvSpPr>
          <p:cNvPr id="58463" name="Line 95"/>
          <p:cNvSpPr>
            <a:spLocks noChangeShapeType="1"/>
          </p:cNvSpPr>
          <p:nvPr/>
        </p:nvSpPr>
        <p:spPr bwMode="auto">
          <a:xfrm>
            <a:off x="3962400" y="1756045"/>
            <a:ext cx="2286000" cy="0"/>
          </a:xfrm>
          <a:prstGeom prst="line">
            <a:avLst/>
          </a:prstGeom>
          <a:noFill/>
          <a:ln w="38100">
            <a:solidFill>
              <a:srgbClr val="0070C0"/>
            </a:solidFill>
            <a:round/>
            <a:headEnd/>
            <a:tailEnd/>
          </a:ln>
          <a:effectLst/>
        </p:spPr>
        <p:txBody>
          <a:bodyPr/>
          <a:lstStyle/>
          <a:p>
            <a:endParaRPr lang="en-US"/>
          </a:p>
        </p:txBody>
      </p:sp>
      <p:sp>
        <p:nvSpPr>
          <p:cNvPr id="58465" name="Line 97"/>
          <p:cNvSpPr>
            <a:spLocks noChangeShapeType="1"/>
          </p:cNvSpPr>
          <p:nvPr/>
        </p:nvSpPr>
        <p:spPr bwMode="auto">
          <a:xfrm>
            <a:off x="6019800" y="1756045"/>
            <a:ext cx="228600" cy="0"/>
          </a:xfrm>
          <a:prstGeom prst="line">
            <a:avLst/>
          </a:prstGeom>
          <a:noFill/>
          <a:ln w="38100">
            <a:solidFill>
              <a:schemeClr val="tx1"/>
            </a:solidFill>
            <a:round/>
            <a:headEnd/>
            <a:tailEnd/>
          </a:ln>
          <a:effectLst/>
        </p:spPr>
        <p:txBody>
          <a:bodyPr/>
          <a:lstStyle/>
          <a:p>
            <a:endParaRPr lang="en-US"/>
          </a:p>
        </p:txBody>
      </p:sp>
      <p:sp>
        <p:nvSpPr>
          <p:cNvPr id="58466" name="Line 98"/>
          <p:cNvSpPr>
            <a:spLocks noChangeShapeType="1"/>
          </p:cNvSpPr>
          <p:nvPr/>
        </p:nvSpPr>
        <p:spPr bwMode="auto">
          <a:xfrm>
            <a:off x="3962400" y="1756045"/>
            <a:ext cx="228600" cy="0"/>
          </a:xfrm>
          <a:prstGeom prst="line">
            <a:avLst/>
          </a:prstGeom>
          <a:noFill/>
          <a:ln w="38100">
            <a:solidFill>
              <a:schemeClr val="tx1"/>
            </a:solidFill>
            <a:round/>
            <a:headEnd/>
            <a:tailEnd/>
          </a:ln>
          <a:effectLst/>
        </p:spPr>
        <p:txBody>
          <a:bodyPr/>
          <a:lstStyle/>
          <a:p>
            <a:endParaRPr lang="en-US"/>
          </a:p>
        </p:txBody>
      </p:sp>
      <p:sp>
        <p:nvSpPr>
          <p:cNvPr id="58468" name="Line 100"/>
          <p:cNvSpPr>
            <a:spLocks noChangeShapeType="1"/>
          </p:cNvSpPr>
          <p:nvPr/>
        </p:nvSpPr>
        <p:spPr bwMode="auto">
          <a:xfrm>
            <a:off x="4724400" y="1603645"/>
            <a:ext cx="2286000" cy="0"/>
          </a:xfrm>
          <a:prstGeom prst="line">
            <a:avLst/>
          </a:prstGeom>
          <a:noFill/>
          <a:ln w="38100">
            <a:solidFill>
              <a:srgbClr val="0070C0"/>
            </a:solidFill>
            <a:round/>
            <a:headEnd/>
            <a:tailEnd/>
          </a:ln>
          <a:effectLst/>
        </p:spPr>
        <p:txBody>
          <a:bodyPr/>
          <a:lstStyle/>
          <a:p>
            <a:endParaRPr lang="en-US"/>
          </a:p>
        </p:txBody>
      </p:sp>
      <p:sp>
        <p:nvSpPr>
          <p:cNvPr id="58470" name="Line 102"/>
          <p:cNvSpPr>
            <a:spLocks noChangeShapeType="1"/>
          </p:cNvSpPr>
          <p:nvPr/>
        </p:nvSpPr>
        <p:spPr bwMode="auto">
          <a:xfrm>
            <a:off x="6781800" y="1603645"/>
            <a:ext cx="228600" cy="0"/>
          </a:xfrm>
          <a:prstGeom prst="line">
            <a:avLst/>
          </a:prstGeom>
          <a:noFill/>
          <a:ln w="38100">
            <a:solidFill>
              <a:schemeClr val="tx1"/>
            </a:solidFill>
            <a:round/>
            <a:headEnd/>
            <a:tailEnd/>
          </a:ln>
          <a:effectLst/>
        </p:spPr>
        <p:txBody>
          <a:bodyPr/>
          <a:lstStyle/>
          <a:p>
            <a:endParaRPr lang="en-US"/>
          </a:p>
        </p:txBody>
      </p:sp>
      <p:sp>
        <p:nvSpPr>
          <p:cNvPr id="58471" name="Line 103"/>
          <p:cNvSpPr>
            <a:spLocks noChangeShapeType="1"/>
          </p:cNvSpPr>
          <p:nvPr/>
        </p:nvSpPr>
        <p:spPr bwMode="auto">
          <a:xfrm>
            <a:off x="4724400" y="1603645"/>
            <a:ext cx="228600" cy="0"/>
          </a:xfrm>
          <a:prstGeom prst="line">
            <a:avLst/>
          </a:prstGeom>
          <a:noFill/>
          <a:ln w="38100">
            <a:solidFill>
              <a:schemeClr val="tx1"/>
            </a:solidFill>
            <a:round/>
            <a:headEnd/>
            <a:tailEnd/>
          </a:ln>
          <a:effectLst/>
        </p:spPr>
        <p:txBody>
          <a:bodyPr/>
          <a:lstStyle/>
          <a:p>
            <a:endParaRPr lang="en-US"/>
          </a:p>
        </p:txBody>
      </p:sp>
      <p:sp>
        <p:nvSpPr>
          <p:cNvPr id="58473" name="Line 105"/>
          <p:cNvSpPr>
            <a:spLocks noChangeShapeType="1"/>
          </p:cNvSpPr>
          <p:nvPr/>
        </p:nvSpPr>
        <p:spPr bwMode="auto">
          <a:xfrm>
            <a:off x="6019800" y="1451245"/>
            <a:ext cx="2286000" cy="0"/>
          </a:xfrm>
          <a:prstGeom prst="line">
            <a:avLst/>
          </a:prstGeom>
          <a:noFill/>
          <a:ln w="38100">
            <a:solidFill>
              <a:srgbClr val="0070C0"/>
            </a:solidFill>
            <a:round/>
            <a:headEnd/>
            <a:tailEnd/>
          </a:ln>
          <a:effectLst/>
        </p:spPr>
        <p:txBody>
          <a:bodyPr/>
          <a:lstStyle/>
          <a:p>
            <a:endParaRPr lang="en-US"/>
          </a:p>
        </p:txBody>
      </p:sp>
      <p:sp>
        <p:nvSpPr>
          <p:cNvPr id="58475" name="Line 107"/>
          <p:cNvSpPr>
            <a:spLocks noChangeShapeType="1"/>
          </p:cNvSpPr>
          <p:nvPr/>
        </p:nvSpPr>
        <p:spPr bwMode="auto">
          <a:xfrm>
            <a:off x="8077200" y="1451245"/>
            <a:ext cx="228600" cy="0"/>
          </a:xfrm>
          <a:prstGeom prst="line">
            <a:avLst/>
          </a:prstGeom>
          <a:noFill/>
          <a:ln w="38100">
            <a:solidFill>
              <a:schemeClr val="tx1"/>
            </a:solidFill>
            <a:round/>
            <a:headEnd/>
            <a:tailEnd/>
          </a:ln>
          <a:effectLst/>
        </p:spPr>
        <p:txBody>
          <a:bodyPr/>
          <a:lstStyle/>
          <a:p>
            <a:endParaRPr lang="en-US"/>
          </a:p>
        </p:txBody>
      </p:sp>
      <p:sp>
        <p:nvSpPr>
          <p:cNvPr id="58476" name="Line 108"/>
          <p:cNvSpPr>
            <a:spLocks noChangeShapeType="1"/>
          </p:cNvSpPr>
          <p:nvPr/>
        </p:nvSpPr>
        <p:spPr bwMode="auto">
          <a:xfrm>
            <a:off x="6019800" y="1451245"/>
            <a:ext cx="228600" cy="0"/>
          </a:xfrm>
          <a:prstGeom prst="line">
            <a:avLst/>
          </a:prstGeom>
          <a:noFill/>
          <a:ln w="38100">
            <a:solidFill>
              <a:schemeClr val="tx1"/>
            </a:solidFill>
            <a:round/>
            <a:headEnd/>
            <a:tailEnd/>
          </a:ln>
          <a:effectLst/>
        </p:spPr>
        <p:txBody>
          <a:bodyPr/>
          <a:lstStyle/>
          <a:p>
            <a:endParaRPr lang="en-US"/>
          </a:p>
        </p:txBody>
      </p:sp>
      <p:sp>
        <p:nvSpPr>
          <p:cNvPr id="58477" name="Oval 109"/>
          <p:cNvSpPr>
            <a:spLocks noChangeArrowheads="1"/>
          </p:cNvSpPr>
          <p:nvPr/>
        </p:nvSpPr>
        <p:spPr bwMode="auto">
          <a:xfrm>
            <a:off x="2667000" y="1756045"/>
            <a:ext cx="2819400" cy="381000"/>
          </a:xfrm>
          <a:prstGeom prst="ellipse">
            <a:avLst/>
          </a:prstGeom>
          <a:noFill/>
          <a:ln w="9525">
            <a:solidFill>
              <a:schemeClr val="accent3">
                <a:lumMod val="75000"/>
              </a:schemeClr>
            </a:solidFill>
            <a:round/>
            <a:headEnd/>
            <a:tailEnd/>
          </a:ln>
          <a:effectLst/>
        </p:spPr>
        <p:txBody>
          <a:bodyPr wrap="none" anchor="ctr"/>
          <a:lstStyle/>
          <a:p>
            <a:endParaRPr lang="en-US"/>
          </a:p>
        </p:txBody>
      </p:sp>
      <p:sp>
        <p:nvSpPr>
          <p:cNvPr id="99" name="Rectangle 98"/>
          <p:cNvSpPr/>
          <p:nvPr/>
        </p:nvSpPr>
        <p:spPr>
          <a:xfrm>
            <a:off x="-57829" y="-31856"/>
            <a:ext cx="5409053" cy="646331"/>
          </a:xfrm>
          <a:prstGeom prst="rect">
            <a:avLst/>
          </a:prstGeom>
        </p:spPr>
        <p:txBody>
          <a:bodyPr wrap="none">
            <a:spAutoFit/>
          </a:bodyPr>
          <a:lstStyle/>
          <a:p>
            <a:r>
              <a:rPr lang="en-US" sz="3600" dirty="0">
                <a:solidFill>
                  <a:srgbClr val="008000"/>
                </a:solidFill>
                <a:latin typeface="+mj-lt"/>
                <a:cs typeface="Consolas"/>
              </a:rPr>
              <a:t>Reference assembly </a:t>
            </a:r>
            <a:r>
              <a:rPr lang="en-US" sz="3600" dirty="0" smtClean="0">
                <a:solidFill>
                  <a:srgbClr val="008000"/>
                </a:solidFill>
                <a:latin typeface="+mj-lt"/>
                <a:cs typeface="Consolas"/>
              </a:rPr>
              <a:t>history</a:t>
            </a:r>
            <a:endParaRPr lang="en-US" sz="3600" dirty="0">
              <a:solidFill>
                <a:srgbClr val="008000"/>
              </a:solidFill>
              <a:latin typeface="+mj-lt"/>
              <a:cs typeface="Consolas"/>
            </a:endParaRPr>
          </a:p>
        </p:txBody>
      </p:sp>
    </p:spTree>
    <p:extLst>
      <p:ext uri="{BB962C8B-B14F-4D97-AF65-F5344CB8AC3E}">
        <p14:creationId xmlns:p14="http://schemas.microsoft.com/office/powerpoint/2010/main" val="10591137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58385"/>
                                        </p:tgtEl>
                                        <p:attrNameLst>
                                          <p:attrName>style.visibility</p:attrName>
                                        </p:attrNameLst>
                                      </p:cBhvr>
                                      <p:to>
                                        <p:strVal val="visible"/>
                                      </p:to>
                                    </p:set>
                                    <p:animEffect transition="in" filter="dissolve">
                                      <p:cBhvr>
                                        <p:cTn id="11" dur="500"/>
                                        <p:tgtEl>
                                          <p:spTgt spid="58385"/>
                                        </p:tgtEl>
                                      </p:cBhvr>
                                    </p:animEffect>
                                  </p:childTnLst>
                                </p:cTn>
                              </p:par>
                            </p:childTnLst>
                          </p:cTn>
                        </p:par>
                        <p:par>
                          <p:cTn id="12" fill="hold">
                            <p:stCondLst>
                              <p:cond delay="500"/>
                            </p:stCondLst>
                            <p:childTnLst>
                              <p:par>
                                <p:cTn id="13" presetID="9" presetClass="entr" presetSubtype="0" fill="hold" grpId="0" nodeType="afterEffect">
                                  <p:stCondLst>
                                    <p:cond delay="0"/>
                                  </p:stCondLst>
                                  <p:childTnLst>
                                    <p:set>
                                      <p:cBhvr>
                                        <p:cTn id="14" dur="1" fill="hold">
                                          <p:stCondLst>
                                            <p:cond delay="0"/>
                                          </p:stCondLst>
                                        </p:cTn>
                                        <p:tgtEl>
                                          <p:spTgt spid="58386"/>
                                        </p:tgtEl>
                                        <p:attrNameLst>
                                          <p:attrName>style.visibility</p:attrName>
                                        </p:attrNameLst>
                                      </p:cBhvr>
                                      <p:to>
                                        <p:strVal val="visible"/>
                                      </p:to>
                                    </p:set>
                                    <p:animEffect transition="in" filter="dissolve">
                                      <p:cBhvr>
                                        <p:cTn id="15" dur="500"/>
                                        <p:tgtEl>
                                          <p:spTgt spid="58386"/>
                                        </p:tgtEl>
                                      </p:cBhvr>
                                    </p:animEffect>
                                  </p:childTnLst>
                                </p:cTn>
                              </p:par>
                            </p:childTnLst>
                          </p:cTn>
                        </p:par>
                        <p:par>
                          <p:cTn id="16" fill="hold">
                            <p:stCondLst>
                              <p:cond delay="1000"/>
                            </p:stCondLst>
                            <p:childTnLst>
                              <p:par>
                                <p:cTn id="17" presetID="9" presetClass="entr" presetSubtype="0" fill="hold" grpId="0" nodeType="afterEffect">
                                  <p:stCondLst>
                                    <p:cond delay="0"/>
                                  </p:stCondLst>
                                  <p:childTnLst>
                                    <p:set>
                                      <p:cBhvr>
                                        <p:cTn id="18" dur="1" fill="hold">
                                          <p:stCondLst>
                                            <p:cond delay="0"/>
                                          </p:stCondLst>
                                        </p:cTn>
                                        <p:tgtEl>
                                          <p:spTgt spid="58387"/>
                                        </p:tgtEl>
                                        <p:attrNameLst>
                                          <p:attrName>style.visibility</p:attrName>
                                        </p:attrNameLst>
                                      </p:cBhvr>
                                      <p:to>
                                        <p:strVal val="visible"/>
                                      </p:to>
                                    </p:set>
                                    <p:animEffect transition="in" filter="dissolve">
                                      <p:cBhvr>
                                        <p:cTn id="19" dur="500"/>
                                        <p:tgtEl>
                                          <p:spTgt spid="58387"/>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58388"/>
                                        </p:tgtEl>
                                        <p:attrNameLst>
                                          <p:attrName>style.visibility</p:attrName>
                                        </p:attrNameLst>
                                      </p:cBhvr>
                                      <p:to>
                                        <p:strVal val="visible"/>
                                      </p:to>
                                    </p:set>
                                    <p:animEffect transition="in" filter="dissolve">
                                      <p:cBhvr>
                                        <p:cTn id="23" dur="500"/>
                                        <p:tgtEl>
                                          <p:spTgt spid="5838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58389"/>
                                        </p:tgtEl>
                                        <p:attrNameLst>
                                          <p:attrName>style.visibility</p:attrName>
                                        </p:attrNameLst>
                                      </p:cBhvr>
                                      <p:to>
                                        <p:strVal val="visible"/>
                                      </p:to>
                                    </p:set>
                                    <p:animEffect transition="in" filter="dissolve">
                                      <p:cBhvr>
                                        <p:cTn id="27" dur="500"/>
                                        <p:tgtEl>
                                          <p:spTgt spid="58389"/>
                                        </p:tgtEl>
                                      </p:cBhvr>
                                    </p:animEffect>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58390"/>
                                        </p:tgtEl>
                                        <p:attrNameLst>
                                          <p:attrName>style.visibility</p:attrName>
                                        </p:attrNameLst>
                                      </p:cBhvr>
                                      <p:to>
                                        <p:strVal val="visible"/>
                                      </p:to>
                                    </p:set>
                                    <p:animEffect transition="in" filter="dissolve">
                                      <p:cBhvr>
                                        <p:cTn id="31" dur="500"/>
                                        <p:tgtEl>
                                          <p:spTgt spid="58390"/>
                                        </p:tgtEl>
                                      </p:cBhvr>
                                    </p:animEffect>
                                  </p:childTnLst>
                                </p:cTn>
                              </p:par>
                            </p:childTnLst>
                          </p:cTn>
                        </p:par>
                        <p:par>
                          <p:cTn id="32" fill="hold">
                            <p:stCondLst>
                              <p:cond delay="3000"/>
                            </p:stCondLst>
                            <p:childTnLst>
                              <p:par>
                                <p:cTn id="33" presetID="9" presetClass="entr" presetSubtype="0" fill="hold" grpId="0" nodeType="afterEffect">
                                  <p:stCondLst>
                                    <p:cond delay="0"/>
                                  </p:stCondLst>
                                  <p:childTnLst>
                                    <p:set>
                                      <p:cBhvr>
                                        <p:cTn id="34" dur="1" fill="hold">
                                          <p:stCondLst>
                                            <p:cond delay="0"/>
                                          </p:stCondLst>
                                        </p:cTn>
                                        <p:tgtEl>
                                          <p:spTgt spid="58391"/>
                                        </p:tgtEl>
                                        <p:attrNameLst>
                                          <p:attrName>style.visibility</p:attrName>
                                        </p:attrNameLst>
                                      </p:cBhvr>
                                      <p:to>
                                        <p:strVal val="visible"/>
                                      </p:to>
                                    </p:set>
                                    <p:animEffect transition="in" filter="dissolve">
                                      <p:cBhvr>
                                        <p:cTn id="35" dur="500"/>
                                        <p:tgtEl>
                                          <p:spTgt spid="58391"/>
                                        </p:tgtEl>
                                      </p:cBhvr>
                                    </p:animEffect>
                                  </p:childTnLst>
                                </p:cTn>
                              </p:par>
                            </p:childTnLst>
                          </p:cTn>
                        </p:par>
                        <p:par>
                          <p:cTn id="36" fill="hold">
                            <p:stCondLst>
                              <p:cond delay="3500"/>
                            </p:stCondLst>
                            <p:childTnLst>
                              <p:par>
                                <p:cTn id="37" presetID="9" presetClass="entr" presetSubtype="0" fill="hold" grpId="0" nodeType="afterEffect">
                                  <p:stCondLst>
                                    <p:cond delay="0"/>
                                  </p:stCondLst>
                                  <p:childTnLst>
                                    <p:set>
                                      <p:cBhvr>
                                        <p:cTn id="38" dur="1" fill="hold">
                                          <p:stCondLst>
                                            <p:cond delay="0"/>
                                          </p:stCondLst>
                                        </p:cTn>
                                        <p:tgtEl>
                                          <p:spTgt spid="58392"/>
                                        </p:tgtEl>
                                        <p:attrNameLst>
                                          <p:attrName>style.visibility</p:attrName>
                                        </p:attrNameLst>
                                      </p:cBhvr>
                                      <p:to>
                                        <p:strVal val="visible"/>
                                      </p:to>
                                    </p:set>
                                    <p:animEffect transition="in" filter="dissolve">
                                      <p:cBhvr>
                                        <p:cTn id="39" dur="500"/>
                                        <p:tgtEl>
                                          <p:spTgt spid="58392"/>
                                        </p:tgtEl>
                                      </p:cBhvr>
                                    </p:animEffect>
                                  </p:childTnLst>
                                </p:cTn>
                              </p:par>
                            </p:childTnLst>
                          </p:cTn>
                        </p:par>
                        <p:par>
                          <p:cTn id="40" fill="hold">
                            <p:stCondLst>
                              <p:cond delay="4000"/>
                            </p:stCondLst>
                            <p:childTnLst>
                              <p:par>
                                <p:cTn id="41" presetID="9" presetClass="entr" presetSubtype="0" fill="hold" grpId="0" nodeType="afterEffect">
                                  <p:stCondLst>
                                    <p:cond delay="0"/>
                                  </p:stCondLst>
                                  <p:childTnLst>
                                    <p:set>
                                      <p:cBhvr>
                                        <p:cTn id="42" dur="1" fill="hold">
                                          <p:stCondLst>
                                            <p:cond delay="0"/>
                                          </p:stCondLst>
                                        </p:cTn>
                                        <p:tgtEl>
                                          <p:spTgt spid="58393"/>
                                        </p:tgtEl>
                                        <p:attrNameLst>
                                          <p:attrName>style.visibility</p:attrName>
                                        </p:attrNameLst>
                                      </p:cBhvr>
                                      <p:to>
                                        <p:strVal val="visible"/>
                                      </p:to>
                                    </p:set>
                                    <p:animEffect transition="in" filter="dissolve">
                                      <p:cBhvr>
                                        <p:cTn id="43" dur="500"/>
                                        <p:tgtEl>
                                          <p:spTgt spid="58393"/>
                                        </p:tgtEl>
                                      </p:cBhvr>
                                    </p:animEffect>
                                  </p:childTnLst>
                                </p:cTn>
                              </p:par>
                            </p:childTnLst>
                          </p:cTn>
                        </p:par>
                        <p:par>
                          <p:cTn id="44" fill="hold">
                            <p:stCondLst>
                              <p:cond delay="4500"/>
                            </p:stCondLst>
                            <p:childTnLst>
                              <p:par>
                                <p:cTn id="45" presetID="9" presetClass="entr" presetSubtype="0" fill="hold" grpId="0" nodeType="afterEffect">
                                  <p:stCondLst>
                                    <p:cond delay="0"/>
                                  </p:stCondLst>
                                  <p:childTnLst>
                                    <p:set>
                                      <p:cBhvr>
                                        <p:cTn id="46" dur="1" fill="hold">
                                          <p:stCondLst>
                                            <p:cond delay="0"/>
                                          </p:stCondLst>
                                        </p:cTn>
                                        <p:tgtEl>
                                          <p:spTgt spid="58394"/>
                                        </p:tgtEl>
                                        <p:attrNameLst>
                                          <p:attrName>style.visibility</p:attrName>
                                        </p:attrNameLst>
                                      </p:cBhvr>
                                      <p:to>
                                        <p:strVal val="visible"/>
                                      </p:to>
                                    </p:set>
                                    <p:animEffect transition="in" filter="dissolve">
                                      <p:cBhvr>
                                        <p:cTn id="47" dur="500"/>
                                        <p:tgtEl>
                                          <p:spTgt spid="58394"/>
                                        </p:tgtEl>
                                      </p:cBhvr>
                                    </p:animEffect>
                                  </p:childTnLst>
                                </p:cTn>
                              </p:par>
                            </p:childTnLst>
                          </p:cTn>
                        </p:par>
                        <p:par>
                          <p:cTn id="48" fill="hold">
                            <p:stCondLst>
                              <p:cond delay="5000"/>
                            </p:stCondLst>
                            <p:childTnLst>
                              <p:par>
                                <p:cTn id="49" presetID="9" presetClass="entr" presetSubtype="0" fill="hold" grpId="0" nodeType="afterEffect">
                                  <p:stCondLst>
                                    <p:cond delay="0"/>
                                  </p:stCondLst>
                                  <p:childTnLst>
                                    <p:set>
                                      <p:cBhvr>
                                        <p:cTn id="50" dur="1" fill="hold">
                                          <p:stCondLst>
                                            <p:cond delay="0"/>
                                          </p:stCondLst>
                                        </p:cTn>
                                        <p:tgtEl>
                                          <p:spTgt spid="58395"/>
                                        </p:tgtEl>
                                        <p:attrNameLst>
                                          <p:attrName>style.visibility</p:attrName>
                                        </p:attrNameLst>
                                      </p:cBhvr>
                                      <p:to>
                                        <p:strVal val="visible"/>
                                      </p:to>
                                    </p:set>
                                    <p:animEffect transition="in" filter="dissolve">
                                      <p:cBhvr>
                                        <p:cTn id="51" dur="500"/>
                                        <p:tgtEl>
                                          <p:spTgt spid="58395"/>
                                        </p:tgtEl>
                                      </p:cBhvr>
                                    </p:animEffect>
                                  </p:childTnLst>
                                </p:cTn>
                              </p:par>
                            </p:childTnLst>
                          </p:cTn>
                        </p:par>
                        <p:par>
                          <p:cTn id="52" fill="hold">
                            <p:stCondLst>
                              <p:cond delay="5500"/>
                            </p:stCondLst>
                            <p:childTnLst>
                              <p:par>
                                <p:cTn id="53" presetID="9" presetClass="entr" presetSubtype="0" fill="hold" grpId="0" nodeType="afterEffect">
                                  <p:stCondLst>
                                    <p:cond delay="0"/>
                                  </p:stCondLst>
                                  <p:childTnLst>
                                    <p:set>
                                      <p:cBhvr>
                                        <p:cTn id="54" dur="1" fill="hold">
                                          <p:stCondLst>
                                            <p:cond delay="0"/>
                                          </p:stCondLst>
                                        </p:cTn>
                                        <p:tgtEl>
                                          <p:spTgt spid="58396"/>
                                        </p:tgtEl>
                                        <p:attrNameLst>
                                          <p:attrName>style.visibility</p:attrName>
                                        </p:attrNameLst>
                                      </p:cBhvr>
                                      <p:to>
                                        <p:strVal val="visible"/>
                                      </p:to>
                                    </p:set>
                                    <p:animEffect transition="in" filter="dissolve">
                                      <p:cBhvr>
                                        <p:cTn id="55" dur="500"/>
                                        <p:tgtEl>
                                          <p:spTgt spid="58396"/>
                                        </p:tgtEl>
                                      </p:cBhvr>
                                    </p:animEffect>
                                  </p:childTnLst>
                                </p:cTn>
                              </p:par>
                            </p:childTnLst>
                          </p:cTn>
                        </p:par>
                        <p:par>
                          <p:cTn id="56" fill="hold">
                            <p:stCondLst>
                              <p:cond delay="6000"/>
                            </p:stCondLst>
                            <p:childTnLst>
                              <p:par>
                                <p:cTn id="57" presetID="9" presetClass="entr" presetSubtype="0"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dissolve">
                                      <p:cBhvr>
                                        <p:cTn id="59" dur="500"/>
                                        <p:tgtEl>
                                          <p:spTgt spid="7"/>
                                        </p:tgtEl>
                                      </p:cBhvr>
                                    </p:animEffect>
                                  </p:childTnLst>
                                </p:cTn>
                              </p:par>
                            </p:childTnLst>
                          </p:cTn>
                        </p:par>
                        <p:par>
                          <p:cTn id="60" fill="hold">
                            <p:stCondLst>
                              <p:cond delay="6500"/>
                            </p:stCondLst>
                            <p:childTnLst>
                              <p:par>
                                <p:cTn id="61" presetID="9" presetClass="entr" presetSubtype="0"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dissolve">
                                      <p:cBhvr>
                                        <p:cTn id="63" dur="500"/>
                                        <p:tgtEl>
                                          <p:spTgt spid="8"/>
                                        </p:tgtEl>
                                      </p:cBhvr>
                                    </p:animEffect>
                                  </p:childTnLst>
                                </p:cTn>
                              </p:par>
                            </p:childTnLst>
                          </p:cTn>
                        </p:par>
                        <p:par>
                          <p:cTn id="64" fill="hold">
                            <p:stCondLst>
                              <p:cond delay="7000"/>
                            </p:stCondLst>
                            <p:childTnLst>
                              <p:par>
                                <p:cTn id="65" presetID="9" presetClass="entr" presetSubtype="0" fill="hold" nodeType="after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dissolve">
                                      <p:cBhvr>
                                        <p:cTn id="67" dur="500"/>
                                        <p:tgtEl>
                                          <p:spTgt spid="9"/>
                                        </p:tgtEl>
                                      </p:cBhvr>
                                    </p:animEffect>
                                  </p:childTnLst>
                                </p:cTn>
                              </p:par>
                            </p:childTnLst>
                          </p:cTn>
                        </p:par>
                        <p:par>
                          <p:cTn id="68" fill="hold">
                            <p:stCondLst>
                              <p:cond delay="7500"/>
                            </p:stCondLst>
                            <p:childTnLst>
                              <p:par>
                                <p:cTn id="69" presetID="9" presetClass="entr" presetSubtype="0" fill="hold" grpId="0" nodeType="afterEffect">
                                  <p:stCondLst>
                                    <p:cond delay="0"/>
                                  </p:stCondLst>
                                  <p:childTnLst>
                                    <p:set>
                                      <p:cBhvr>
                                        <p:cTn id="70" dur="1" fill="hold">
                                          <p:stCondLst>
                                            <p:cond delay="0"/>
                                          </p:stCondLst>
                                        </p:cTn>
                                        <p:tgtEl>
                                          <p:spTgt spid="58418"/>
                                        </p:tgtEl>
                                        <p:attrNameLst>
                                          <p:attrName>style.visibility</p:attrName>
                                        </p:attrNameLst>
                                      </p:cBhvr>
                                      <p:to>
                                        <p:strVal val="visible"/>
                                      </p:to>
                                    </p:set>
                                    <p:animEffect transition="in" filter="dissolve">
                                      <p:cBhvr>
                                        <p:cTn id="71" dur="500"/>
                                        <p:tgtEl>
                                          <p:spTgt spid="58418"/>
                                        </p:tgtEl>
                                      </p:cBhvr>
                                    </p:animEffect>
                                  </p:childTnLst>
                                </p:cTn>
                              </p:par>
                            </p:childTnLst>
                          </p:cTn>
                        </p:par>
                        <p:par>
                          <p:cTn id="72" fill="hold">
                            <p:stCondLst>
                              <p:cond delay="8000"/>
                            </p:stCondLst>
                            <p:childTnLst>
                              <p:par>
                                <p:cTn id="73" presetID="9" presetClass="entr" presetSubtype="0" fill="hold" grpId="0" nodeType="afterEffect">
                                  <p:stCondLst>
                                    <p:cond delay="0"/>
                                  </p:stCondLst>
                                  <p:childTnLst>
                                    <p:set>
                                      <p:cBhvr>
                                        <p:cTn id="74" dur="1" fill="hold">
                                          <p:stCondLst>
                                            <p:cond delay="0"/>
                                          </p:stCondLst>
                                        </p:cTn>
                                        <p:tgtEl>
                                          <p:spTgt spid="58419"/>
                                        </p:tgtEl>
                                        <p:attrNameLst>
                                          <p:attrName>style.visibility</p:attrName>
                                        </p:attrNameLst>
                                      </p:cBhvr>
                                      <p:to>
                                        <p:strVal val="visible"/>
                                      </p:to>
                                    </p:set>
                                    <p:animEffect transition="in" filter="dissolve">
                                      <p:cBhvr>
                                        <p:cTn id="75" dur="500"/>
                                        <p:tgtEl>
                                          <p:spTgt spid="58419"/>
                                        </p:tgtEl>
                                      </p:cBhvr>
                                    </p:animEffect>
                                  </p:childTnLst>
                                </p:cTn>
                              </p:par>
                            </p:childTnLst>
                          </p:cTn>
                        </p:par>
                        <p:par>
                          <p:cTn id="76" fill="hold">
                            <p:stCondLst>
                              <p:cond delay="8500"/>
                            </p:stCondLst>
                            <p:childTnLst>
                              <p:par>
                                <p:cTn id="77" presetID="9" presetClass="entr" presetSubtype="0" fill="hold" grpId="0" nodeType="afterEffect">
                                  <p:stCondLst>
                                    <p:cond delay="0"/>
                                  </p:stCondLst>
                                  <p:childTnLst>
                                    <p:set>
                                      <p:cBhvr>
                                        <p:cTn id="78" dur="1" fill="hold">
                                          <p:stCondLst>
                                            <p:cond delay="0"/>
                                          </p:stCondLst>
                                        </p:cTn>
                                        <p:tgtEl>
                                          <p:spTgt spid="58420"/>
                                        </p:tgtEl>
                                        <p:attrNameLst>
                                          <p:attrName>style.visibility</p:attrName>
                                        </p:attrNameLst>
                                      </p:cBhvr>
                                      <p:to>
                                        <p:strVal val="visible"/>
                                      </p:to>
                                    </p:set>
                                    <p:animEffect transition="in" filter="dissolve">
                                      <p:cBhvr>
                                        <p:cTn id="79" dur="500"/>
                                        <p:tgtEl>
                                          <p:spTgt spid="58420"/>
                                        </p:tgtEl>
                                      </p:cBhvr>
                                    </p:animEffect>
                                  </p:childTnLst>
                                </p:cTn>
                              </p:par>
                            </p:childTnLst>
                          </p:cTn>
                        </p:par>
                        <p:par>
                          <p:cTn id="80" fill="hold">
                            <p:stCondLst>
                              <p:cond delay="9000"/>
                            </p:stCondLst>
                            <p:childTnLst>
                              <p:par>
                                <p:cTn id="81" presetID="9" presetClass="entr" presetSubtype="0" fill="hold" grpId="0" nodeType="afterEffect">
                                  <p:stCondLst>
                                    <p:cond delay="0"/>
                                  </p:stCondLst>
                                  <p:childTnLst>
                                    <p:set>
                                      <p:cBhvr>
                                        <p:cTn id="82" dur="1" fill="hold">
                                          <p:stCondLst>
                                            <p:cond delay="0"/>
                                          </p:stCondLst>
                                        </p:cTn>
                                        <p:tgtEl>
                                          <p:spTgt spid="58421"/>
                                        </p:tgtEl>
                                        <p:attrNameLst>
                                          <p:attrName>style.visibility</p:attrName>
                                        </p:attrNameLst>
                                      </p:cBhvr>
                                      <p:to>
                                        <p:strVal val="visible"/>
                                      </p:to>
                                    </p:set>
                                    <p:animEffect transition="in" filter="dissolve">
                                      <p:cBhvr>
                                        <p:cTn id="83" dur="500"/>
                                        <p:tgtEl>
                                          <p:spTgt spid="58421"/>
                                        </p:tgtEl>
                                      </p:cBhvr>
                                    </p:animEffect>
                                  </p:childTnLst>
                                </p:cTn>
                              </p:par>
                            </p:childTnLst>
                          </p:cTn>
                        </p:par>
                        <p:par>
                          <p:cTn id="84" fill="hold">
                            <p:stCondLst>
                              <p:cond delay="9500"/>
                            </p:stCondLst>
                            <p:childTnLst>
                              <p:par>
                                <p:cTn id="85" presetID="9" presetClass="entr" presetSubtype="0" fill="hold" grpId="0" nodeType="afterEffect">
                                  <p:stCondLst>
                                    <p:cond delay="0"/>
                                  </p:stCondLst>
                                  <p:childTnLst>
                                    <p:set>
                                      <p:cBhvr>
                                        <p:cTn id="86" dur="1" fill="hold">
                                          <p:stCondLst>
                                            <p:cond delay="0"/>
                                          </p:stCondLst>
                                        </p:cTn>
                                        <p:tgtEl>
                                          <p:spTgt spid="58422"/>
                                        </p:tgtEl>
                                        <p:attrNameLst>
                                          <p:attrName>style.visibility</p:attrName>
                                        </p:attrNameLst>
                                      </p:cBhvr>
                                      <p:to>
                                        <p:strVal val="visible"/>
                                      </p:to>
                                    </p:set>
                                    <p:animEffect transition="in" filter="dissolve">
                                      <p:cBhvr>
                                        <p:cTn id="87" dur="500"/>
                                        <p:tgtEl>
                                          <p:spTgt spid="58422"/>
                                        </p:tgtEl>
                                      </p:cBhvr>
                                    </p:animEffect>
                                  </p:childTnLst>
                                </p:cTn>
                              </p:par>
                            </p:childTnLst>
                          </p:cTn>
                        </p:par>
                        <p:par>
                          <p:cTn id="88" fill="hold">
                            <p:stCondLst>
                              <p:cond delay="10000"/>
                            </p:stCondLst>
                            <p:childTnLst>
                              <p:par>
                                <p:cTn id="89" presetID="9" presetClass="entr" presetSubtype="0" fill="hold" grpId="0" nodeType="afterEffect">
                                  <p:stCondLst>
                                    <p:cond delay="0"/>
                                  </p:stCondLst>
                                  <p:childTnLst>
                                    <p:set>
                                      <p:cBhvr>
                                        <p:cTn id="90" dur="1" fill="hold">
                                          <p:stCondLst>
                                            <p:cond delay="0"/>
                                          </p:stCondLst>
                                        </p:cTn>
                                        <p:tgtEl>
                                          <p:spTgt spid="58426"/>
                                        </p:tgtEl>
                                        <p:attrNameLst>
                                          <p:attrName>style.visibility</p:attrName>
                                        </p:attrNameLst>
                                      </p:cBhvr>
                                      <p:to>
                                        <p:strVal val="visible"/>
                                      </p:to>
                                    </p:set>
                                    <p:animEffect transition="in" filter="dissolve">
                                      <p:cBhvr>
                                        <p:cTn id="91" dur="500"/>
                                        <p:tgtEl>
                                          <p:spTgt spid="58426"/>
                                        </p:tgtEl>
                                      </p:cBhvr>
                                    </p:animEffect>
                                  </p:childTnLst>
                                </p:cTn>
                              </p:par>
                            </p:childTnLst>
                          </p:cTn>
                        </p:par>
                        <p:par>
                          <p:cTn id="92" fill="hold">
                            <p:stCondLst>
                              <p:cond delay="10500"/>
                            </p:stCondLst>
                            <p:childTnLst>
                              <p:par>
                                <p:cTn id="93" presetID="9" presetClass="entr" presetSubtype="0" fill="hold" grpId="0" nodeType="afterEffect">
                                  <p:stCondLst>
                                    <p:cond delay="0"/>
                                  </p:stCondLst>
                                  <p:childTnLst>
                                    <p:set>
                                      <p:cBhvr>
                                        <p:cTn id="94" dur="1" fill="hold">
                                          <p:stCondLst>
                                            <p:cond delay="0"/>
                                          </p:stCondLst>
                                        </p:cTn>
                                        <p:tgtEl>
                                          <p:spTgt spid="58425"/>
                                        </p:tgtEl>
                                        <p:attrNameLst>
                                          <p:attrName>style.visibility</p:attrName>
                                        </p:attrNameLst>
                                      </p:cBhvr>
                                      <p:to>
                                        <p:strVal val="visible"/>
                                      </p:to>
                                    </p:set>
                                    <p:animEffect transition="in" filter="dissolve">
                                      <p:cBhvr>
                                        <p:cTn id="95" dur="500"/>
                                        <p:tgtEl>
                                          <p:spTgt spid="58425"/>
                                        </p:tgtEl>
                                      </p:cBhvr>
                                    </p:animEffect>
                                  </p:childTnLst>
                                </p:cTn>
                              </p:par>
                            </p:childTnLst>
                          </p:cTn>
                        </p:par>
                        <p:par>
                          <p:cTn id="96" fill="hold">
                            <p:stCondLst>
                              <p:cond delay="11000"/>
                            </p:stCondLst>
                            <p:childTnLst>
                              <p:par>
                                <p:cTn id="97" presetID="9" presetClass="entr" presetSubtype="0" fill="hold" nodeType="afterEffect">
                                  <p:stCondLst>
                                    <p:cond delay="0"/>
                                  </p:stCondLst>
                                  <p:childTnLst>
                                    <p:set>
                                      <p:cBhvr>
                                        <p:cTn id="98" dur="1" fill="hold">
                                          <p:stCondLst>
                                            <p:cond delay="0"/>
                                          </p:stCondLst>
                                        </p:cTn>
                                        <p:tgtEl>
                                          <p:spTgt spid="13"/>
                                        </p:tgtEl>
                                        <p:attrNameLst>
                                          <p:attrName>style.visibility</p:attrName>
                                        </p:attrNameLst>
                                      </p:cBhvr>
                                      <p:to>
                                        <p:strVal val="visible"/>
                                      </p:to>
                                    </p:set>
                                    <p:animEffect transition="in" filter="dissolve">
                                      <p:cBhvr>
                                        <p:cTn id="99" dur="500"/>
                                        <p:tgtEl>
                                          <p:spTgt spid="13"/>
                                        </p:tgtEl>
                                      </p:cBhvr>
                                    </p:animEffect>
                                  </p:childTnLst>
                                </p:cTn>
                              </p:par>
                            </p:childTnLst>
                          </p:cTn>
                        </p:par>
                        <p:par>
                          <p:cTn id="100" fill="hold">
                            <p:stCondLst>
                              <p:cond delay="11500"/>
                            </p:stCondLst>
                            <p:childTnLst>
                              <p:par>
                                <p:cTn id="101" presetID="9" presetClass="entr" presetSubtype="0" fill="hold" grpId="0" nodeType="afterEffect">
                                  <p:stCondLst>
                                    <p:cond delay="0"/>
                                  </p:stCondLst>
                                  <p:childTnLst>
                                    <p:set>
                                      <p:cBhvr>
                                        <p:cTn id="102" dur="1" fill="hold">
                                          <p:stCondLst>
                                            <p:cond delay="0"/>
                                          </p:stCondLst>
                                        </p:cTn>
                                        <p:tgtEl>
                                          <p:spTgt spid="58423"/>
                                        </p:tgtEl>
                                        <p:attrNameLst>
                                          <p:attrName>style.visibility</p:attrName>
                                        </p:attrNameLst>
                                      </p:cBhvr>
                                      <p:to>
                                        <p:strVal val="visible"/>
                                      </p:to>
                                    </p:set>
                                    <p:animEffect transition="in" filter="dissolve">
                                      <p:cBhvr>
                                        <p:cTn id="103" dur="500"/>
                                        <p:tgtEl>
                                          <p:spTgt spid="58423"/>
                                        </p:tgtEl>
                                      </p:cBhvr>
                                    </p:animEffect>
                                  </p:childTnLst>
                                </p:cTn>
                              </p:par>
                            </p:childTnLst>
                          </p:cTn>
                        </p:par>
                        <p:par>
                          <p:cTn id="104" fill="hold">
                            <p:stCondLst>
                              <p:cond delay="12000"/>
                            </p:stCondLst>
                            <p:childTnLst>
                              <p:par>
                                <p:cTn id="105" presetID="9" presetClass="entr" presetSubtype="0" fill="hold" grpId="0" nodeType="afterEffect">
                                  <p:stCondLst>
                                    <p:cond delay="0"/>
                                  </p:stCondLst>
                                  <p:childTnLst>
                                    <p:set>
                                      <p:cBhvr>
                                        <p:cTn id="106" dur="1" fill="hold">
                                          <p:stCondLst>
                                            <p:cond delay="0"/>
                                          </p:stCondLst>
                                        </p:cTn>
                                        <p:tgtEl>
                                          <p:spTgt spid="58424"/>
                                        </p:tgtEl>
                                        <p:attrNameLst>
                                          <p:attrName>style.visibility</p:attrName>
                                        </p:attrNameLst>
                                      </p:cBhvr>
                                      <p:to>
                                        <p:strVal val="visible"/>
                                      </p:to>
                                    </p:set>
                                    <p:animEffect transition="in" filter="dissolve">
                                      <p:cBhvr>
                                        <p:cTn id="107" dur="500"/>
                                        <p:tgtEl>
                                          <p:spTgt spid="58424"/>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ntr" presetSubtype="0" fill="hold" nodeType="clickEffect">
                                  <p:stCondLst>
                                    <p:cond delay="0"/>
                                  </p:stCondLst>
                                  <p:childTnLst>
                                    <p:set>
                                      <p:cBhvr>
                                        <p:cTn id="111" dur="1" fill="hold">
                                          <p:stCondLst>
                                            <p:cond delay="0"/>
                                          </p:stCondLst>
                                        </p:cTn>
                                        <p:tgtEl>
                                          <p:spTgt spid="10"/>
                                        </p:tgtEl>
                                        <p:attrNameLst>
                                          <p:attrName>style.visibility</p:attrName>
                                        </p:attrNameLst>
                                      </p:cBhvr>
                                      <p:to>
                                        <p:strVal val="visible"/>
                                      </p:to>
                                    </p:set>
                                    <p:animEffect transition="in" filter="dissolve">
                                      <p:cBhvr>
                                        <p:cTn id="112" dur="500"/>
                                        <p:tgtEl>
                                          <p:spTgt spid="10"/>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499"/>
                                          </p:stCondLst>
                                        </p:cTn>
                                        <p:tgtEl>
                                          <p:spTgt spid="1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499"/>
                                          </p:stCondLst>
                                        </p:cTn>
                                        <p:tgtEl>
                                          <p:spTgt spid="1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499"/>
                                          </p:stCondLst>
                                        </p:cTn>
                                        <p:tgtEl>
                                          <p:spTgt spid="1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499"/>
                                          </p:stCondLst>
                                        </p:cTn>
                                        <p:tgtEl>
                                          <p:spTgt spid="16"/>
                                        </p:tgtEl>
                                        <p:attrNameLst>
                                          <p:attrName>style.visibility</p:attrName>
                                        </p:attrNameLst>
                                      </p:cBhvr>
                                      <p:to>
                                        <p:strVal val="visible"/>
                                      </p:to>
                                    </p:set>
                                  </p:childTnLst>
                                </p:cTn>
                              </p:par>
                            </p:childTnLst>
                          </p:cTn>
                        </p:par>
                        <p:par>
                          <p:cTn id="129" fill="hold">
                            <p:stCondLst>
                              <p:cond delay="500"/>
                            </p:stCondLst>
                            <p:childTnLst>
                              <p:par>
                                <p:cTn id="130" presetID="1" presetClass="entr" presetSubtype="0" fill="hold" nodeType="afterEffect">
                                  <p:stCondLst>
                                    <p:cond delay="0"/>
                                  </p:stCondLst>
                                  <p:childTnLst>
                                    <p:set>
                                      <p:cBhvr>
                                        <p:cTn id="131"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5" grpId="0" animBg="1"/>
      <p:bldP spid="58386" grpId="0" animBg="1"/>
      <p:bldP spid="58387" grpId="0" animBg="1"/>
      <p:bldP spid="58388" grpId="0" animBg="1"/>
      <p:bldP spid="58389" grpId="0" animBg="1"/>
      <p:bldP spid="58390" grpId="0" animBg="1"/>
      <p:bldP spid="58391" grpId="0" animBg="1"/>
      <p:bldP spid="58392" grpId="0" animBg="1"/>
      <p:bldP spid="58393" grpId="0" animBg="1"/>
      <p:bldP spid="58394" grpId="0" animBg="1"/>
      <p:bldP spid="58395" grpId="0" animBg="1"/>
      <p:bldP spid="58396" grpId="0" animBg="1"/>
      <p:bldP spid="58418" grpId="0" animBg="1"/>
      <p:bldP spid="58419" grpId="0" animBg="1"/>
      <p:bldP spid="58420" grpId="0" animBg="1"/>
      <p:bldP spid="58421" grpId="0" animBg="1"/>
      <p:bldP spid="58422" grpId="0" animBg="1"/>
      <p:bldP spid="58423" grpId="0" animBg="1"/>
      <p:bldP spid="58424" grpId="0" animBg="1"/>
      <p:bldP spid="58425" grpId="0" animBg="1"/>
      <p:bldP spid="584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92517" y="947310"/>
            <a:ext cx="5327099" cy="1938992"/>
          </a:xfrm>
          <a:prstGeom prst="rect">
            <a:avLst/>
          </a:prstGeom>
          <a:noFill/>
        </p:spPr>
        <p:txBody>
          <a:bodyPr wrap="none" rtlCol="0">
            <a:spAutoFit/>
          </a:bodyPr>
          <a:lstStyle/>
          <a:p>
            <a:r>
              <a:rPr lang="en-US" sz="2400" dirty="0" smtClean="0">
                <a:solidFill>
                  <a:schemeClr val="tx1">
                    <a:lumMod val="75000"/>
                    <a:lumOff val="25000"/>
                  </a:schemeClr>
                </a:solidFill>
                <a:latin typeface="Gill Sans MT" pitchFamily="34" charset="0"/>
              </a:rPr>
              <a:t>Build sequence contigs based on contigs </a:t>
            </a:r>
            <a:br>
              <a:rPr lang="en-US" sz="2400" dirty="0" smtClean="0">
                <a:solidFill>
                  <a:schemeClr val="tx1">
                    <a:lumMod val="75000"/>
                    <a:lumOff val="25000"/>
                  </a:schemeClr>
                </a:solidFill>
                <a:latin typeface="Gill Sans MT" pitchFamily="34" charset="0"/>
              </a:rPr>
            </a:br>
            <a:r>
              <a:rPr lang="en-US" sz="2400" dirty="0" smtClean="0">
                <a:solidFill>
                  <a:schemeClr val="tx1">
                    <a:lumMod val="75000"/>
                    <a:lumOff val="25000"/>
                  </a:schemeClr>
                </a:solidFill>
                <a:latin typeface="Gill Sans MT" pitchFamily="34" charset="0"/>
              </a:rPr>
              <a:t>defined in TPF.</a:t>
            </a:r>
          </a:p>
          <a:p>
            <a:pPr>
              <a:buBlip>
                <a:blip r:embed="rId3"/>
              </a:buBlip>
            </a:pPr>
            <a:r>
              <a:rPr lang="en-US" sz="2400" dirty="0" smtClean="0">
                <a:solidFill>
                  <a:schemeClr val="tx1">
                    <a:lumMod val="75000"/>
                    <a:lumOff val="25000"/>
                  </a:schemeClr>
                </a:solidFill>
                <a:latin typeface="Gill Sans MT" pitchFamily="34" charset="0"/>
              </a:rPr>
              <a:t>Check for orientation consistencies</a:t>
            </a:r>
          </a:p>
          <a:p>
            <a:pPr>
              <a:buBlip>
                <a:blip r:embed="rId3"/>
              </a:buBlip>
            </a:pPr>
            <a:r>
              <a:rPr lang="en-US" sz="2400" dirty="0" smtClean="0">
                <a:solidFill>
                  <a:schemeClr val="tx1">
                    <a:lumMod val="75000"/>
                    <a:lumOff val="25000"/>
                  </a:schemeClr>
                </a:solidFill>
                <a:latin typeface="Gill Sans MT" pitchFamily="34" charset="0"/>
              </a:rPr>
              <a:t>Select switch points</a:t>
            </a:r>
          </a:p>
          <a:p>
            <a:pPr>
              <a:buBlip>
                <a:blip r:embed="rId3"/>
              </a:buBlip>
            </a:pPr>
            <a:r>
              <a:rPr lang="en-US" sz="2400" dirty="0" smtClean="0">
                <a:solidFill>
                  <a:schemeClr val="tx1">
                    <a:lumMod val="75000"/>
                    <a:lumOff val="25000"/>
                  </a:schemeClr>
                </a:solidFill>
                <a:latin typeface="Gill Sans MT" pitchFamily="34" charset="0"/>
              </a:rPr>
              <a:t>Instantiate sequence for further analysis</a:t>
            </a:r>
          </a:p>
        </p:txBody>
      </p:sp>
      <p:grpSp>
        <p:nvGrpSpPr>
          <p:cNvPr id="44" name="Group 43"/>
          <p:cNvGrpSpPr/>
          <p:nvPr/>
        </p:nvGrpSpPr>
        <p:grpSpPr>
          <a:xfrm>
            <a:off x="2188969" y="3601789"/>
            <a:ext cx="4031147" cy="1242793"/>
            <a:chOff x="2188969" y="3385339"/>
            <a:chExt cx="4031147" cy="1242793"/>
          </a:xfrm>
        </p:grpSpPr>
        <p:cxnSp>
          <p:nvCxnSpPr>
            <p:cNvPr id="9" name="Straight Connector 8"/>
            <p:cNvCxnSpPr/>
            <p:nvPr/>
          </p:nvCxnSpPr>
          <p:spPr bwMode="auto">
            <a:xfrm>
              <a:off x="3705516" y="4626544"/>
              <a:ext cx="2514600" cy="1588"/>
            </a:xfrm>
            <a:prstGeom prst="line">
              <a:avLst/>
            </a:prstGeom>
            <a:solidFill>
              <a:schemeClr val="accent1"/>
            </a:solidFill>
            <a:ln w="57150" cap="flat" cmpd="sng" algn="ctr">
              <a:solidFill>
                <a:schemeClr val="accent1"/>
              </a:solidFill>
              <a:prstDash val="solid"/>
              <a:round/>
              <a:headEnd type="none" w="med" len="med"/>
              <a:tailEnd type="none" w="med" len="med"/>
            </a:ln>
            <a:effectLst/>
          </p:spPr>
        </p:cxnSp>
        <p:sp>
          <p:nvSpPr>
            <p:cNvPr id="10" name="Rectangle 9"/>
            <p:cNvSpPr/>
            <p:nvPr/>
          </p:nvSpPr>
          <p:spPr bwMode="auto">
            <a:xfrm>
              <a:off x="3705516" y="4323332"/>
              <a:ext cx="990600" cy="304800"/>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Times New Roman" pitchFamily="18" charset="0"/>
              </a:endParaRPr>
            </a:p>
          </p:txBody>
        </p:sp>
        <p:cxnSp>
          <p:nvCxnSpPr>
            <p:cNvPr id="12" name="Straight Arrow Connector 11"/>
            <p:cNvCxnSpPr/>
            <p:nvPr/>
          </p:nvCxnSpPr>
          <p:spPr bwMode="auto">
            <a:xfrm rot="5400000">
              <a:off x="4424334" y="4020577"/>
              <a:ext cx="5334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TextBox 12"/>
            <p:cNvSpPr txBox="1"/>
            <p:nvPr/>
          </p:nvSpPr>
          <p:spPr>
            <a:xfrm>
              <a:off x="4012002" y="3385339"/>
              <a:ext cx="1358064" cy="369332"/>
            </a:xfrm>
            <a:prstGeom prst="rect">
              <a:avLst/>
            </a:prstGeom>
            <a:noFill/>
          </p:spPr>
          <p:txBody>
            <a:bodyPr wrap="none" rtlCol="0">
              <a:spAutoFit/>
            </a:bodyPr>
            <a:lstStyle/>
            <a:p>
              <a:r>
                <a:rPr lang="en-US" dirty="0" smtClean="0">
                  <a:latin typeface="Gill Sans MT" pitchFamily="34" charset="0"/>
                </a:rPr>
                <a:t>Switch point</a:t>
              </a:r>
              <a:endParaRPr lang="en-US" dirty="0">
                <a:latin typeface="Gill Sans MT" pitchFamily="34" charset="0"/>
              </a:endParaRPr>
            </a:p>
          </p:txBody>
        </p:sp>
        <p:cxnSp>
          <p:nvCxnSpPr>
            <p:cNvPr id="8" name="Straight Connector 7"/>
            <p:cNvCxnSpPr/>
            <p:nvPr/>
          </p:nvCxnSpPr>
          <p:spPr bwMode="auto">
            <a:xfrm>
              <a:off x="2188969" y="4323332"/>
              <a:ext cx="2514600" cy="1588"/>
            </a:xfrm>
            <a:prstGeom prst="line">
              <a:avLst/>
            </a:prstGeom>
            <a:solidFill>
              <a:schemeClr val="accent1"/>
            </a:solidFill>
            <a:ln w="57150" cap="flat" cmpd="sng" algn="ctr">
              <a:solidFill>
                <a:srgbClr val="FF6600"/>
              </a:solidFill>
              <a:prstDash val="solid"/>
              <a:round/>
              <a:headEnd type="none" w="med" len="med"/>
              <a:tailEnd type="none" w="med" len="med"/>
            </a:ln>
            <a:effectLst/>
          </p:spPr>
        </p:cxnSp>
      </p:grpSp>
      <p:grpSp>
        <p:nvGrpSpPr>
          <p:cNvPr id="43" name="Group 42"/>
          <p:cNvGrpSpPr/>
          <p:nvPr/>
        </p:nvGrpSpPr>
        <p:grpSpPr>
          <a:xfrm>
            <a:off x="2197059" y="6077462"/>
            <a:ext cx="4031147" cy="1770"/>
            <a:chOff x="2197059" y="5096222"/>
            <a:chExt cx="4031147" cy="1770"/>
          </a:xfrm>
        </p:grpSpPr>
        <p:cxnSp>
          <p:nvCxnSpPr>
            <p:cNvPr id="41" name="Straight Connector 40"/>
            <p:cNvCxnSpPr/>
            <p:nvPr/>
          </p:nvCxnSpPr>
          <p:spPr bwMode="auto">
            <a:xfrm>
              <a:off x="3713606" y="5096404"/>
              <a:ext cx="2514600" cy="1588"/>
            </a:xfrm>
            <a:prstGeom prst="line">
              <a:avLst/>
            </a:prstGeom>
            <a:solidFill>
              <a:schemeClr val="accent1"/>
            </a:solidFill>
            <a:ln w="57150" cap="flat" cmpd="sng" algn="ctr">
              <a:solidFill>
                <a:schemeClr val="accent1"/>
              </a:solidFill>
              <a:prstDash val="solid"/>
              <a:round/>
              <a:headEnd type="none" w="med" len="med"/>
              <a:tailEnd type="none" w="med" len="med"/>
            </a:ln>
            <a:effectLst/>
          </p:spPr>
        </p:cxnSp>
        <p:cxnSp>
          <p:nvCxnSpPr>
            <p:cNvPr id="42" name="Straight Connector 41"/>
            <p:cNvCxnSpPr/>
            <p:nvPr/>
          </p:nvCxnSpPr>
          <p:spPr bwMode="auto">
            <a:xfrm>
              <a:off x="2197059" y="5096222"/>
              <a:ext cx="2514600" cy="1588"/>
            </a:xfrm>
            <a:prstGeom prst="line">
              <a:avLst/>
            </a:prstGeom>
            <a:solidFill>
              <a:schemeClr val="accent1"/>
            </a:solidFill>
            <a:ln w="57150" cap="flat" cmpd="sng" algn="ctr">
              <a:solidFill>
                <a:srgbClr val="FF6600"/>
              </a:solidFill>
              <a:prstDash val="solid"/>
              <a:round/>
              <a:headEnd type="none" w="med" len="med"/>
              <a:tailEnd type="none" w="med" len="med"/>
            </a:ln>
            <a:effectLst/>
          </p:spPr>
        </p:cxnSp>
      </p:grpSp>
      <p:cxnSp>
        <p:nvCxnSpPr>
          <p:cNvPr id="46" name="Straight Arrow Connector 45"/>
          <p:cNvCxnSpPr/>
          <p:nvPr/>
        </p:nvCxnSpPr>
        <p:spPr>
          <a:xfrm>
            <a:off x="4343896" y="5137187"/>
            <a:ext cx="0" cy="60607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4545843" y="5226696"/>
            <a:ext cx="2127468" cy="369332"/>
          </a:xfrm>
          <a:prstGeom prst="rect">
            <a:avLst/>
          </a:prstGeom>
          <a:noFill/>
        </p:spPr>
        <p:txBody>
          <a:bodyPr wrap="none" rtlCol="0">
            <a:spAutoFit/>
          </a:bodyPr>
          <a:lstStyle/>
          <a:p>
            <a:r>
              <a:rPr lang="en-US" dirty="0" smtClean="0"/>
              <a:t>Consensus sequence</a:t>
            </a:r>
            <a:endParaRPr lang="en-US" dirty="0"/>
          </a:p>
        </p:txBody>
      </p:sp>
      <p:sp>
        <p:nvSpPr>
          <p:cNvPr id="16" name="Rectangle 15"/>
          <p:cNvSpPr/>
          <p:nvPr/>
        </p:nvSpPr>
        <p:spPr>
          <a:xfrm>
            <a:off x="0" y="-4038"/>
            <a:ext cx="5409053" cy="646331"/>
          </a:xfrm>
          <a:prstGeom prst="rect">
            <a:avLst/>
          </a:prstGeom>
        </p:spPr>
        <p:txBody>
          <a:bodyPr wrap="none">
            <a:spAutoFit/>
          </a:bodyPr>
          <a:lstStyle/>
          <a:p>
            <a:r>
              <a:rPr lang="en-US" sz="3600" dirty="0">
                <a:solidFill>
                  <a:srgbClr val="008000"/>
                </a:solidFill>
                <a:latin typeface="+mj-lt"/>
                <a:cs typeface="Consolas"/>
              </a:rPr>
              <a:t>Reference assembly </a:t>
            </a:r>
            <a:r>
              <a:rPr lang="en-US" sz="3600" dirty="0" smtClean="0">
                <a:solidFill>
                  <a:srgbClr val="008000"/>
                </a:solidFill>
                <a:latin typeface="+mj-lt"/>
                <a:cs typeface="Consolas"/>
              </a:rPr>
              <a:t>history</a:t>
            </a:r>
            <a:endParaRPr lang="en-US" sz="3600" dirty="0">
              <a:solidFill>
                <a:srgbClr val="008000"/>
              </a:solidFill>
              <a:latin typeface="+mj-lt"/>
              <a:cs typeface="Consolas"/>
            </a:endParaRPr>
          </a:p>
        </p:txBody>
      </p:sp>
      <p:sp>
        <p:nvSpPr>
          <p:cNvPr id="2" name="Isosceles Triangle 1"/>
          <p:cNvSpPr/>
          <p:nvPr/>
        </p:nvSpPr>
        <p:spPr>
          <a:xfrm>
            <a:off x="4012002" y="4551530"/>
            <a:ext cx="339603" cy="303212"/>
          </a:xfrm>
          <a:prstGeom prst="triangl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64081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C099047_AC131013_text.png"/>
          <p:cNvPicPr>
            <a:picLocks noChangeAspect="1"/>
          </p:cNvPicPr>
          <p:nvPr/>
        </p:nvPicPr>
        <p:blipFill>
          <a:blip r:embed="rId3" cstate="print"/>
          <a:stretch>
            <a:fillRect/>
          </a:stretch>
        </p:blipFill>
        <p:spPr>
          <a:xfrm>
            <a:off x="689618" y="635667"/>
            <a:ext cx="7315200" cy="5690489"/>
          </a:xfrm>
          <a:prstGeom prst="rect">
            <a:avLst/>
          </a:prstGeom>
        </p:spPr>
      </p:pic>
      <p:pic>
        <p:nvPicPr>
          <p:cNvPr id="25" name="Picture 24" descr="AC099047_AC131013_builds_text.png"/>
          <p:cNvPicPr>
            <a:picLocks noChangeAspect="1"/>
          </p:cNvPicPr>
          <p:nvPr/>
        </p:nvPicPr>
        <p:blipFill>
          <a:blip r:embed="rId4" cstate="print"/>
          <a:stretch>
            <a:fillRect/>
          </a:stretch>
        </p:blipFill>
        <p:spPr>
          <a:xfrm>
            <a:off x="3818" y="0"/>
            <a:ext cx="9140182" cy="6871248"/>
          </a:xfrm>
          <a:prstGeom prst="rect">
            <a:avLst/>
          </a:prstGeom>
        </p:spPr>
      </p:pic>
      <p:cxnSp>
        <p:nvCxnSpPr>
          <p:cNvPr id="29" name="Straight Arrow Connector 28"/>
          <p:cNvCxnSpPr/>
          <p:nvPr/>
        </p:nvCxnSpPr>
        <p:spPr bwMode="auto">
          <a:xfrm rot="5400000" flipH="1" flipV="1">
            <a:off x="4705563" y="4697930"/>
            <a:ext cx="304800" cy="3048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24" name="Straight Arrow Connector 23"/>
          <p:cNvCxnSpPr/>
          <p:nvPr/>
        </p:nvCxnSpPr>
        <p:spPr bwMode="auto">
          <a:xfrm rot="10800000">
            <a:off x="8335145" y="1053705"/>
            <a:ext cx="304800" cy="2286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
        <p:nvSpPr>
          <p:cNvPr id="2" name="TextBox 1"/>
          <p:cNvSpPr txBox="1"/>
          <p:nvPr/>
        </p:nvSpPr>
        <p:spPr>
          <a:xfrm>
            <a:off x="8004818" y="310262"/>
            <a:ext cx="951102" cy="400110"/>
          </a:xfrm>
          <a:prstGeom prst="rect">
            <a:avLst/>
          </a:prstGeom>
          <a:solidFill>
            <a:srgbClr val="FFFFFF"/>
          </a:solidFill>
        </p:spPr>
        <p:txBody>
          <a:bodyPr wrap="none" rtlCol="0">
            <a:spAutoFit/>
          </a:bodyPr>
          <a:lstStyle/>
          <a:p>
            <a:r>
              <a:rPr lang="en-US" sz="2000" dirty="0" smtClean="0"/>
              <a:t>NCBI36</a:t>
            </a:r>
            <a:endParaRPr lang="en-US" sz="2000" dirty="0"/>
          </a:p>
        </p:txBody>
      </p:sp>
    </p:spTree>
    <p:extLst>
      <p:ext uri="{BB962C8B-B14F-4D97-AF65-F5344CB8AC3E}">
        <p14:creationId xmlns:p14="http://schemas.microsoft.com/office/powerpoint/2010/main" val="3022275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4690" name="Object 2"/>
          <p:cNvGraphicFramePr>
            <a:graphicFrameLocks noChangeAspect="1"/>
          </p:cNvGraphicFramePr>
          <p:nvPr>
            <p:extLst>
              <p:ext uri="{D42A27DB-BD31-4B8C-83A1-F6EECF244321}">
                <p14:modId xmlns:p14="http://schemas.microsoft.com/office/powerpoint/2010/main" val="807018723"/>
              </p:ext>
            </p:extLst>
          </p:nvPr>
        </p:nvGraphicFramePr>
        <p:xfrm>
          <a:off x="3810000" y="1076960"/>
          <a:ext cx="446088" cy="5014913"/>
        </p:xfrm>
        <a:graphic>
          <a:graphicData uri="http://schemas.openxmlformats.org/presentationml/2006/ole">
            <mc:AlternateContent xmlns:mc="http://schemas.openxmlformats.org/markup-compatibility/2006">
              <mc:Choice xmlns:v="urn:schemas-microsoft-com:vml" Requires="v">
                <p:oleObj spid="_x0000_s1043" name="Image" r:id="rId4" imgW="775150" imgH="8704553" progId="Photoshop.Image.5">
                  <p:embed/>
                </p:oleObj>
              </mc:Choice>
              <mc:Fallback>
                <p:oleObj name="Image" r:id="rId4" imgW="775150" imgH="8704553" progId="Photoshop.Image.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1076960"/>
                        <a:ext cx="446088" cy="501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114691" name="Group 3"/>
          <p:cNvGrpSpPr>
            <a:grpSpLocks/>
          </p:cNvGrpSpPr>
          <p:nvPr/>
        </p:nvGrpSpPr>
        <p:grpSpPr bwMode="auto">
          <a:xfrm>
            <a:off x="1295400" y="1654810"/>
            <a:ext cx="781050" cy="4605338"/>
            <a:chOff x="3696" y="809"/>
            <a:chExt cx="492" cy="2901"/>
          </a:xfrm>
        </p:grpSpPr>
        <p:sp>
          <p:nvSpPr>
            <p:cNvPr id="114692" name="Line 4"/>
            <p:cNvSpPr>
              <a:spLocks noChangeShapeType="1"/>
            </p:cNvSpPr>
            <p:nvPr/>
          </p:nvSpPr>
          <p:spPr bwMode="auto">
            <a:xfrm>
              <a:off x="3792" y="816"/>
              <a:ext cx="0" cy="2880"/>
            </a:xfrm>
            <a:prstGeom prst="line">
              <a:avLst/>
            </a:prstGeom>
            <a:noFill/>
            <a:ln w="2857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tx1">
                    <a:lumMod val="95000"/>
                    <a:lumOff val="5000"/>
                  </a:schemeClr>
                </a:solidFill>
              </a:endParaRPr>
            </a:p>
          </p:txBody>
        </p:sp>
        <p:grpSp>
          <p:nvGrpSpPr>
            <p:cNvPr id="114693" name="Group 5"/>
            <p:cNvGrpSpPr>
              <a:grpSpLocks/>
            </p:cNvGrpSpPr>
            <p:nvPr/>
          </p:nvGrpSpPr>
          <p:grpSpPr bwMode="auto">
            <a:xfrm>
              <a:off x="3696" y="809"/>
              <a:ext cx="464" cy="213"/>
              <a:chOff x="3696" y="809"/>
              <a:chExt cx="464" cy="213"/>
            </a:xfrm>
          </p:grpSpPr>
          <p:sp>
            <p:nvSpPr>
              <p:cNvPr id="114694" name="Line 6"/>
              <p:cNvSpPr>
                <a:spLocks noChangeShapeType="1"/>
              </p:cNvSpPr>
              <p:nvPr/>
            </p:nvSpPr>
            <p:spPr bwMode="auto">
              <a:xfrm>
                <a:off x="3696" y="915"/>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tx1">
                      <a:lumMod val="95000"/>
                      <a:lumOff val="5000"/>
                    </a:schemeClr>
                  </a:solidFill>
                </a:endParaRPr>
              </a:p>
            </p:txBody>
          </p:sp>
          <p:sp>
            <p:nvSpPr>
              <p:cNvPr id="114695" name="Text Box 7"/>
              <p:cNvSpPr txBox="1">
                <a:spLocks noChangeArrowheads="1"/>
              </p:cNvSpPr>
              <p:nvPr/>
            </p:nvSpPr>
            <p:spPr bwMode="auto">
              <a:xfrm>
                <a:off x="3969" y="809"/>
                <a:ext cx="19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chemeClr val="tx1">
                        <a:lumMod val="95000"/>
                        <a:lumOff val="5000"/>
                      </a:schemeClr>
                    </a:solidFill>
                  </a:rPr>
                  <a:t>A</a:t>
                </a:r>
              </a:p>
            </p:txBody>
          </p:sp>
        </p:grpSp>
        <p:grpSp>
          <p:nvGrpSpPr>
            <p:cNvPr id="114696" name="Group 8"/>
            <p:cNvGrpSpPr>
              <a:grpSpLocks/>
            </p:cNvGrpSpPr>
            <p:nvPr/>
          </p:nvGrpSpPr>
          <p:grpSpPr bwMode="auto">
            <a:xfrm>
              <a:off x="3696" y="1049"/>
              <a:ext cx="466" cy="213"/>
              <a:chOff x="3696" y="1049"/>
              <a:chExt cx="466" cy="213"/>
            </a:xfrm>
          </p:grpSpPr>
          <p:sp>
            <p:nvSpPr>
              <p:cNvPr id="114697" name="Line 9"/>
              <p:cNvSpPr>
                <a:spLocks noChangeShapeType="1"/>
              </p:cNvSpPr>
              <p:nvPr/>
            </p:nvSpPr>
            <p:spPr bwMode="auto">
              <a:xfrm>
                <a:off x="3696" y="1155"/>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tx1">
                      <a:lumMod val="95000"/>
                      <a:lumOff val="5000"/>
                    </a:schemeClr>
                  </a:solidFill>
                </a:endParaRPr>
              </a:p>
            </p:txBody>
          </p:sp>
          <p:sp>
            <p:nvSpPr>
              <p:cNvPr id="114698" name="Text Box 10"/>
              <p:cNvSpPr txBox="1">
                <a:spLocks noChangeArrowheads="1"/>
              </p:cNvSpPr>
              <p:nvPr/>
            </p:nvSpPr>
            <p:spPr bwMode="auto">
              <a:xfrm>
                <a:off x="3975" y="1049"/>
                <a:ext cx="18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tx1">
                        <a:lumMod val="95000"/>
                        <a:lumOff val="5000"/>
                      </a:schemeClr>
                    </a:solidFill>
                  </a:rPr>
                  <a:t>B</a:t>
                </a:r>
              </a:p>
            </p:txBody>
          </p:sp>
        </p:grpSp>
        <p:grpSp>
          <p:nvGrpSpPr>
            <p:cNvPr id="114699" name="Group 11"/>
            <p:cNvGrpSpPr>
              <a:grpSpLocks/>
            </p:cNvGrpSpPr>
            <p:nvPr/>
          </p:nvGrpSpPr>
          <p:grpSpPr bwMode="auto">
            <a:xfrm>
              <a:off x="3696" y="1193"/>
              <a:ext cx="474" cy="212"/>
              <a:chOff x="3696" y="1193"/>
              <a:chExt cx="474" cy="212"/>
            </a:xfrm>
          </p:grpSpPr>
          <p:sp>
            <p:nvSpPr>
              <p:cNvPr id="114700" name="Line 12"/>
              <p:cNvSpPr>
                <a:spLocks noChangeShapeType="1"/>
              </p:cNvSpPr>
              <p:nvPr/>
            </p:nvSpPr>
            <p:spPr bwMode="auto">
              <a:xfrm>
                <a:off x="3696" y="1299"/>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tx1">
                      <a:lumMod val="95000"/>
                      <a:lumOff val="5000"/>
                    </a:schemeClr>
                  </a:solidFill>
                </a:endParaRPr>
              </a:p>
            </p:txBody>
          </p:sp>
          <p:sp>
            <p:nvSpPr>
              <p:cNvPr id="114701" name="Text Box 13"/>
              <p:cNvSpPr txBox="1">
                <a:spLocks noChangeArrowheads="1"/>
              </p:cNvSpPr>
              <p:nvPr/>
            </p:nvSpPr>
            <p:spPr bwMode="auto">
              <a:xfrm>
                <a:off x="3977" y="1193"/>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tx1">
                        <a:lumMod val="95000"/>
                        <a:lumOff val="5000"/>
                      </a:schemeClr>
                    </a:solidFill>
                  </a:rPr>
                  <a:t>C</a:t>
                </a:r>
              </a:p>
            </p:txBody>
          </p:sp>
        </p:grpSp>
        <p:grpSp>
          <p:nvGrpSpPr>
            <p:cNvPr id="114702" name="Group 14"/>
            <p:cNvGrpSpPr>
              <a:grpSpLocks/>
            </p:cNvGrpSpPr>
            <p:nvPr/>
          </p:nvGrpSpPr>
          <p:grpSpPr bwMode="auto">
            <a:xfrm>
              <a:off x="3696" y="1385"/>
              <a:ext cx="469" cy="213"/>
              <a:chOff x="3696" y="1385"/>
              <a:chExt cx="469" cy="213"/>
            </a:xfrm>
          </p:grpSpPr>
          <p:sp>
            <p:nvSpPr>
              <p:cNvPr id="114703" name="Line 15"/>
              <p:cNvSpPr>
                <a:spLocks noChangeShapeType="1"/>
              </p:cNvSpPr>
              <p:nvPr/>
            </p:nvSpPr>
            <p:spPr bwMode="auto">
              <a:xfrm>
                <a:off x="3696" y="149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tx1">
                      <a:lumMod val="95000"/>
                      <a:lumOff val="5000"/>
                    </a:schemeClr>
                  </a:solidFill>
                </a:endParaRPr>
              </a:p>
            </p:txBody>
          </p:sp>
          <p:sp>
            <p:nvSpPr>
              <p:cNvPr id="114704" name="Text Box 16"/>
              <p:cNvSpPr txBox="1">
                <a:spLocks noChangeArrowheads="1"/>
              </p:cNvSpPr>
              <p:nvPr/>
            </p:nvSpPr>
            <p:spPr bwMode="auto">
              <a:xfrm>
                <a:off x="3969" y="1385"/>
                <a:ext cx="19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tx1">
                        <a:lumMod val="95000"/>
                        <a:lumOff val="5000"/>
                      </a:schemeClr>
                    </a:solidFill>
                  </a:rPr>
                  <a:t>D</a:t>
                </a:r>
              </a:p>
            </p:txBody>
          </p:sp>
        </p:grpSp>
        <p:grpSp>
          <p:nvGrpSpPr>
            <p:cNvPr id="114705" name="Group 17"/>
            <p:cNvGrpSpPr>
              <a:grpSpLocks/>
            </p:cNvGrpSpPr>
            <p:nvPr/>
          </p:nvGrpSpPr>
          <p:grpSpPr bwMode="auto">
            <a:xfrm>
              <a:off x="3696" y="1625"/>
              <a:ext cx="459" cy="213"/>
              <a:chOff x="3696" y="1625"/>
              <a:chExt cx="459" cy="213"/>
            </a:xfrm>
          </p:grpSpPr>
          <p:sp>
            <p:nvSpPr>
              <p:cNvPr id="114706" name="Line 18"/>
              <p:cNvSpPr>
                <a:spLocks noChangeShapeType="1"/>
              </p:cNvSpPr>
              <p:nvPr/>
            </p:nvSpPr>
            <p:spPr bwMode="auto">
              <a:xfrm>
                <a:off x="3696" y="173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tx1">
                      <a:lumMod val="95000"/>
                      <a:lumOff val="5000"/>
                    </a:schemeClr>
                  </a:solidFill>
                </a:endParaRPr>
              </a:p>
            </p:txBody>
          </p:sp>
          <p:sp>
            <p:nvSpPr>
              <p:cNvPr id="114707" name="Text Box 19"/>
              <p:cNvSpPr txBox="1">
                <a:spLocks noChangeArrowheads="1"/>
              </p:cNvSpPr>
              <p:nvPr/>
            </p:nvSpPr>
            <p:spPr bwMode="auto">
              <a:xfrm>
                <a:off x="3976" y="1625"/>
                <a:ext cx="17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tx1">
                        <a:lumMod val="95000"/>
                        <a:lumOff val="5000"/>
                      </a:schemeClr>
                    </a:solidFill>
                  </a:rPr>
                  <a:t>E</a:t>
                </a:r>
              </a:p>
            </p:txBody>
          </p:sp>
        </p:grpSp>
        <p:grpSp>
          <p:nvGrpSpPr>
            <p:cNvPr id="114708" name="Group 20"/>
            <p:cNvGrpSpPr>
              <a:grpSpLocks/>
            </p:cNvGrpSpPr>
            <p:nvPr/>
          </p:nvGrpSpPr>
          <p:grpSpPr bwMode="auto">
            <a:xfrm>
              <a:off x="3696" y="1769"/>
              <a:ext cx="457" cy="213"/>
              <a:chOff x="3696" y="1769"/>
              <a:chExt cx="457" cy="213"/>
            </a:xfrm>
          </p:grpSpPr>
          <p:sp>
            <p:nvSpPr>
              <p:cNvPr id="114709" name="Line 21"/>
              <p:cNvSpPr>
                <a:spLocks noChangeShapeType="1"/>
              </p:cNvSpPr>
              <p:nvPr/>
            </p:nvSpPr>
            <p:spPr bwMode="auto">
              <a:xfrm>
                <a:off x="3696" y="1875"/>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tx1">
                      <a:lumMod val="95000"/>
                      <a:lumOff val="5000"/>
                    </a:schemeClr>
                  </a:solidFill>
                </a:endParaRPr>
              </a:p>
            </p:txBody>
          </p:sp>
          <p:sp>
            <p:nvSpPr>
              <p:cNvPr id="114710" name="Text Box 22"/>
              <p:cNvSpPr txBox="1">
                <a:spLocks noChangeArrowheads="1"/>
              </p:cNvSpPr>
              <p:nvPr/>
            </p:nvSpPr>
            <p:spPr bwMode="auto">
              <a:xfrm>
                <a:off x="3977" y="1769"/>
                <a:ext cx="17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tx1">
                        <a:lumMod val="95000"/>
                        <a:lumOff val="5000"/>
                      </a:schemeClr>
                    </a:solidFill>
                  </a:rPr>
                  <a:t>F</a:t>
                </a:r>
              </a:p>
            </p:txBody>
          </p:sp>
        </p:grpSp>
        <p:grpSp>
          <p:nvGrpSpPr>
            <p:cNvPr id="114711" name="Group 23"/>
            <p:cNvGrpSpPr>
              <a:grpSpLocks/>
            </p:cNvGrpSpPr>
            <p:nvPr/>
          </p:nvGrpSpPr>
          <p:grpSpPr bwMode="auto">
            <a:xfrm>
              <a:off x="3696" y="1961"/>
              <a:ext cx="479" cy="212"/>
              <a:chOff x="3696" y="1961"/>
              <a:chExt cx="479" cy="212"/>
            </a:xfrm>
          </p:grpSpPr>
          <p:sp>
            <p:nvSpPr>
              <p:cNvPr id="114712" name="Line 24"/>
              <p:cNvSpPr>
                <a:spLocks noChangeShapeType="1"/>
              </p:cNvSpPr>
              <p:nvPr/>
            </p:nvSpPr>
            <p:spPr bwMode="auto">
              <a:xfrm>
                <a:off x="3696" y="2067"/>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tx1">
                      <a:lumMod val="95000"/>
                      <a:lumOff val="5000"/>
                    </a:schemeClr>
                  </a:solidFill>
                </a:endParaRPr>
              </a:p>
            </p:txBody>
          </p:sp>
          <p:sp>
            <p:nvSpPr>
              <p:cNvPr id="114713" name="Text Box 25"/>
              <p:cNvSpPr txBox="1">
                <a:spLocks noChangeArrowheads="1"/>
              </p:cNvSpPr>
              <p:nvPr/>
            </p:nvSpPr>
            <p:spPr bwMode="auto">
              <a:xfrm>
                <a:off x="3972" y="1961"/>
                <a:ext cx="20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tx1">
                        <a:lumMod val="95000"/>
                        <a:lumOff val="5000"/>
                      </a:schemeClr>
                    </a:solidFill>
                  </a:rPr>
                  <a:t>G</a:t>
                </a:r>
              </a:p>
            </p:txBody>
          </p:sp>
        </p:grpSp>
        <p:grpSp>
          <p:nvGrpSpPr>
            <p:cNvPr id="114714" name="Group 26"/>
            <p:cNvGrpSpPr>
              <a:grpSpLocks/>
            </p:cNvGrpSpPr>
            <p:nvPr/>
          </p:nvGrpSpPr>
          <p:grpSpPr bwMode="auto">
            <a:xfrm>
              <a:off x="3696" y="2105"/>
              <a:ext cx="468" cy="213"/>
              <a:chOff x="3696" y="2105"/>
              <a:chExt cx="468" cy="213"/>
            </a:xfrm>
          </p:grpSpPr>
          <p:sp>
            <p:nvSpPr>
              <p:cNvPr id="114715" name="Line 27"/>
              <p:cNvSpPr>
                <a:spLocks noChangeShapeType="1"/>
              </p:cNvSpPr>
              <p:nvPr/>
            </p:nvSpPr>
            <p:spPr bwMode="auto">
              <a:xfrm>
                <a:off x="3696" y="221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tx1">
                      <a:lumMod val="95000"/>
                      <a:lumOff val="5000"/>
                    </a:schemeClr>
                  </a:solidFill>
                </a:endParaRPr>
              </a:p>
            </p:txBody>
          </p:sp>
          <p:sp>
            <p:nvSpPr>
              <p:cNvPr id="114716" name="Text Box 28"/>
              <p:cNvSpPr txBox="1">
                <a:spLocks noChangeArrowheads="1"/>
              </p:cNvSpPr>
              <p:nvPr/>
            </p:nvSpPr>
            <p:spPr bwMode="auto">
              <a:xfrm>
                <a:off x="3967" y="2105"/>
                <a:ext cx="19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tx1">
                        <a:lumMod val="95000"/>
                        <a:lumOff val="5000"/>
                      </a:schemeClr>
                    </a:solidFill>
                  </a:rPr>
                  <a:t>H</a:t>
                </a:r>
              </a:p>
            </p:txBody>
          </p:sp>
        </p:grpSp>
        <p:grpSp>
          <p:nvGrpSpPr>
            <p:cNvPr id="114717" name="Group 29"/>
            <p:cNvGrpSpPr>
              <a:grpSpLocks/>
            </p:cNvGrpSpPr>
            <p:nvPr/>
          </p:nvGrpSpPr>
          <p:grpSpPr bwMode="auto">
            <a:xfrm>
              <a:off x="3696" y="2345"/>
              <a:ext cx="434" cy="213"/>
              <a:chOff x="3696" y="2345"/>
              <a:chExt cx="434" cy="213"/>
            </a:xfrm>
          </p:grpSpPr>
          <p:sp>
            <p:nvSpPr>
              <p:cNvPr id="114718" name="Line 30"/>
              <p:cNvSpPr>
                <a:spLocks noChangeShapeType="1"/>
              </p:cNvSpPr>
              <p:nvPr/>
            </p:nvSpPr>
            <p:spPr bwMode="auto">
              <a:xfrm>
                <a:off x="3696" y="245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tx1">
                      <a:lumMod val="95000"/>
                      <a:lumOff val="5000"/>
                    </a:schemeClr>
                  </a:solidFill>
                </a:endParaRPr>
              </a:p>
            </p:txBody>
          </p:sp>
          <p:sp>
            <p:nvSpPr>
              <p:cNvPr id="114719" name="Text Box 31"/>
              <p:cNvSpPr txBox="1">
                <a:spLocks noChangeArrowheads="1"/>
              </p:cNvSpPr>
              <p:nvPr/>
            </p:nvSpPr>
            <p:spPr bwMode="auto">
              <a:xfrm>
                <a:off x="3981" y="2345"/>
                <a:ext cx="14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tx1">
                        <a:lumMod val="95000"/>
                        <a:lumOff val="5000"/>
                      </a:schemeClr>
                    </a:solidFill>
                  </a:rPr>
                  <a:t>I</a:t>
                </a:r>
              </a:p>
            </p:txBody>
          </p:sp>
        </p:grpSp>
        <p:grpSp>
          <p:nvGrpSpPr>
            <p:cNvPr id="114720" name="Group 32"/>
            <p:cNvGrpSpPr>
              <a:grpSpLocks/>
            </p:cNvGrpSpPr>
            <p:nvPr/>
          </p:nvGrpSpPr>
          <p:grpSpPr bwMode="auto">
            <a:xfrm>
              <a:off x="3696" y="2537"/>
              <a:ext cx="435" cy="213"/>
              <a:chOff x="3696" y="2537"/>
              <a:chExt cx="435" cy="213"/>
            </a:xfrm>
          </p:grpSpPr>
          <p:sp>
            <p:nvSpPr>
              <p:cNvPr id="114721" name="Line 33"/>
              <p:cNvSpPr>
                <a:spLocks noChangeShapeType="1"/>
              </p:cNvSpPr>
              <p:nvPr/>
            </p:nvSpPr>
            <p:spPr bwMode="auto">
              <a:xfrm>
                <a:off x="3696" y="2643"/>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tx1">
                      <a:lumMod val="95000"/>
                      <a:lumOff val="5000"/>
                    </a:schemeClr>
                  </a:solidFill>
                </a:endParaRPr>
              </a:p>
            </p:txBody>
          </p:sp>
          <p:sp>
            <p:nvSpPr>
              <p:cNvPr id="114722" name="Text Box 34"/>
              <p:cNvSpPr txBox="1">
                <a:spLocks noChangeArrowheads="1"/>
              </p:cNvSpPr>
              <p:nvPr/>
            </p:nvSpPr>
            <p:spPr bwMode="auto">
              <a:xfrm>
                <a:off x="3973" y="2537"/>
                <a:ext cx="15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tx1">
                        <a:lumMod val="95000"/>
                        <a:lumOff val="5000"/>
                      </a:schemeClr>
                    </a:solidFill>
                  </a:rPr>
                  <a:t>J</a:t>
                </a:r>
              </a:p>
            </p:txBody>
          </p:sp>
        </p:grpSp>
        <p:grpSp>
          <p:nvGrpSpPr>
            <p:cNvPr id="114723" name="Group 35"/>
            <p:cNvGrpSpPr>
              <a:grpSpLocks/>
            </p:cNvGrpSpPr>
            <p:nvPr/>
          </p:nvGrpSpPr>
          <p:grpSpPr bwMode="auto">
            <a:xfrm>
              <a:off x="3696" y="2729"/>
              <a:ext cx="464" cy="213"/>
              <a:chOff x="3696" y="2729"/>
              <a:chExt cx="464" cy="213"/>
            </a:xfrm>
          </p:grpSpPr>
          <p:sp>
            <p:nvSpPr>
              <p:cNvPr id="114724" name="Line 36"/>
              <p:cNvSpPr>
                <a:spLocks noChangeShapeType="1"/>
              </p:cNvSpPr>
              <p:nvPr/>
            </p:nvSpPr>
            <p:spPr bwMode="auto">
              <a:xfrm>
                <a:off x="3696" y="2832"/>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tx1">
                      <a:lumMod val="95000"/>
                      <a:lumOff val="5000"/>
                    </a:schemeClr>
                  </a:solidFill>
                </a:endParaRPr>
              </a:p>
            </p:txBody>
          </p:sp>
          <p:sp>
            <p:nvSpPr>
              <p:cNvPr id="114725" name="Text Box 37"/>
              <p:cNvSpPr txBox="1">
                <a:spLocks noChangeArrowheads="1"/>
              </p:cNvSpPr>
              <p:nvPr/>
            </p:nvSpPr>
            <p:spPr bwMode="auto">
              <a:xfrm>
                <a:off x="3977" y="2729"/>
                <a:ext cx="18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tx1">
                        <a:lumMod val="95000"/>
                        <a:lumOff val="5000"/>
                      </a:schemeClr>
                    </a:solidFill>
                  </a:rPr>
                  <a:t>K</a:t>
                </a:r>
              </a:p>
            </p:txBody>
          </p:sp>
        </p:grpSp>
        <p:grpSp>
          <p:nvGrpSpPr>
            <p:cNvPr id="114726" name="Group 38"/>
            <p:cNvGrpSpPr>
              <a:grpSpLocks/>
            </p:cNvGrpSpPr>
            <p:nvPr/>
          </p:nvGrpSpPr>
          <p:grpSpPr bwMode="auto">
            <a:xfrm>
              <a:off x="3696" y="2921"/>
              <a:ext cx="455" cy="213"/>
              <a:chOff x="3696" y="2921"/>
              <a:chExt cx="455" cy="213"/>
            </a:xfrm>
          </p:grpSpPr>
          <p:sp>
            <p:nvSpPr>
              <p:cNvPr id="114727" name="Line 39"/>
              <p:cNvSpPr>
                <a:spLocks noChangeShapeType="1"/>
              </p:cNvSpPr>
              <p:nvPr/>
            </p:nvSpPr>
            <p:spPr bwMode="auto">
              <a:xfrm>
                <a:off x="3696" y="3027"/>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tx1">
                      <a:lumMod val="95000"/>
                      <a:lumOff val="5000"/>
                    </a:schemeClr>
                  </a:solidFill>
                </a:endParaRPr>
              </a:p>
            </p:txBody>
          </p:sp>
          <p:sp>
            <p:nvSpPr>
              <p:cNvPr id="114728" name="Text Box 40"/>
              <p:cNvSpPr txBox="1">
                <a:spLocks noChangeArrowheads="1"/>
              </p:cNvSpPr>
              <p:nvPr/>
            </p:nvSpPr>
            <p:spPr bwMode="auto">
              <a:xfrm>
                <a:off x="3980" y="2921"/>
                <a:ext cx="17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tx1">
                        <a:lumMod val="95000"/>
                        <a:lumOff val="5000"/>
                      </a:schemeClr>
                    </a:solidFill>
                  </a:rPr>
                  <a:t>L</a:t>
                </a:r>
              </a:p>
            </p:txBody>
          </p:sp>
        </p:grpSp>
        <p:grpSp>
          <p:nvGrpSpPr>
            <p:cNvPr id="114729" name="Group 41"/>
            <p:cNvGrpSpPr>
              <a:grpSpLocks/>
            </p:cNvGrpSpPr>
            <p:nvPr/>
          </p:nvGrpSpPr>
          <p:grpSpPr bwMode="auto">
            <a:xfrm>
              <a:off x="3696" y="3113"/>
              <a:ext cx="492" cy="212"/>
              <a:chOff x="3696" y="3113"/>
              <a:chExt cx="492" cy="212"/>
            </a:xfrm>
          </p:grpSpPr>
          <p:sp>
            <p:nvSpPr>
              <p:cNvPr id="114730" name="Line 42"/>
              <p:cNvSpPr>
                <a:spLocks noChangeShapeType="1"/>
              </p:cNvSpPr>
              <p:nvPr/>
            </p:nvSpPr>
            <p:spPr bwMode="auto">
              <a:xfrm>
                <a:off x="3696" y="3219"/>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tx1">
                      <a:lumMod val="95000"/>
                      <a:lumOff val="5000"/>
                    </a:schemeClr>
                  </a:solidFill>
                </a:endParaRPr>
              </a:p>
            </p:txBody>
          </p:sp>
          <p:sp>
            <p:nvSpPr>
              <p:cNvPr id="114731" name="Text Box 43"/>
              <p:cNvSpPr txBox="1">
                <a:spLocks noChangeArrowheads="1"/>
              </p:cNvSpPr>
              <p:nvPr/>
            </p:nvSpPr>
            <p:spPr bwMode="auto">
              <a:xfrm>
                <a:off x="3959" y="3113"/>
                <a:ext cx="22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tx1">
                        <a:lumMod val="95000"/>
                        <a:lumOff val="5000"/>
                      </a:schemeClr>
                    </a:solidFill>
                  </a:rPr>
                  <a:t>M</a:t>
                </a:r>
              </a:p>
            </p:txBody>
          </p:sp>
        </p:grpSp>
        <p:grpSp>
          <p:nvGrpSpPr>
            <p:cNvPr id="114732" name="Group 44"/>
            <p:cNvGrpSpPr>
              <a:grpSpLocks/>
            </p:cNvGrpSpPr>
            <p:nvPr/>
          </p:nvGrpSpPr>
          <p:grpSpPr bwMode="auto">
            <a:xfrm>
              <a:off x="3696" y="3305"/>
              <a:ext cx="469" cy="213"/>
              <a:chOff x="3696" y="3305"/>
              <a:chExt cx="469" cy="213"/>
            </a:xfrm>
          </p:grpSpPr>
          <p:sp>
            <p:nvSpPr>
              <p:cNvPr id="114733" name="Line 45"/>
              <p:cNvSpPr>
                <a:spLocks noChangeShapeType="1"/>
              </p:cNvSpPr>
              <p:nvPr/>
            </p:nvSpPr>
            <p:spPr bwMode="auto">
              <a:xfrm>
                <a:off x="3696" y="341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tx1">
                      <a:lumMod val="95000"/>
                      <a:lumOff val="5000"/>
                    </a:schemeClr>
                  </a:solidFill>
                </a:endParaRPr>
              </a:p>
            </p:txBody>
          </p:sp>
          <p:sp>
            <p:nvSpPr>
              <p:cNvPr id="114734" name="Text Box 46"/>
              <p:cNvSpPr txBox="1">
                <a:spLocks noChangeArrowheads="1"/>
              </p:cNvSpPr>
              <p:nvPr/>
            </p:nvSpPr>
            <p:spPr bwMode="auto">
              <a:xfrm>
                <a:off x="3965" y="3305"/>
                <a:ext cx="200"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tx1">
                        <a:lumMod val="95000"/>
                        <a:lumOff val="5000"/>
                      </a:schemeClr>
                    </a:solidFill>
                  </a:rPr>
                  <a:t>N</a:t>
                </a:r>
              </a:p>
            </p:txBody>
          </p:sp>
        </p:grpSp>
        <p:grpSp>
          <p:nvGrpSpPr>
            <p:cNvPr id="114735" name="Group 47"/>
            <p:cNvGrpSpPr>
              <a:grpSpLocks/>
            </p:cNvGrpSpPr>
            <p:nvPr/>
          </p:nvGrpSpPr>
          <p:grpSpPr bwMode="auto">
            <a:xfrm>
              <a:off x="3696" y="3497"/>
              <a:ext cx="471" cy="213"/>
              <a:chOff x="3696" y="3497"/>
              <a:chExt cx="471" cy="213"/>
            </a:xfrm>
          </p:grpSpPr>
          <p:sp>
            <p:nvSpPr>
              <p:cNvPr id="114736" name="Line 48"/>
              <p:cNvSpPr>
                <a:spLocks noChangeShapeType="1"/>
              </p:cNvSpPr>
              <p:nvPr/>
            </p:nvSpPr>
            <p:spPr bwMode="auto">
              <a:xfrm>
                <a:off x="3696" y="3603"/>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chemeClr val="tx1">
                      <a:lumMod val="95000"/>
                      <a:lumOff val="5000"/>
                    </a:schemeClr>
                  </a:solidFill>
                </a:endParaRPr>
              </a:p>
            </p:txBody>
          </p:sp>
          <p:sp>
            <p:nvSpPr>
              <p:cNvPr id="114737" name="Text Box 49"/>
              <p:cNvSpPr txBox="1">
                <a:spLocks noChangeArrowheads="1"/>
              </p:cNvSpPr>
              <p:nvPr/>
            </p:nvSpPr>
            <p:spPr bwMode="auto">
              <a:xfrm>
                <a:off x="3965" y="3497"/>
                <a:ext cx="20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tx1">
                        <a:lumMod val="95000"/>
                        <a:lumOff val="5000"/>
                      </a:schemeClr>
                    </a:solidFill>
                  </a:rPr>
                  <a:t>O</a:t>
                </a:r>
              </a:p>
            </p:txBody>
          </p:sp>
        </p:grpSp>
      </p:grpSp>
      <p:grpSp>
        <p:nvGrpSpPr>
          <p:cNvPr id="114738" name="Group 50"/>
          <p:cNvGrpSpPr>
            <a:grpSpLocks/>
          </p:cNvGrpSpPr>
          <p:nvPr/>
        </p:nvGrpSpPr>
        <p:grpSpPr bwMode="auto">
          <a:xfrm>
            <a:off x="4256088" y="2143760"/>
            <a:ext cx="654050" cy="1611313"/>
            <a:chOff x="2064" y="2249"/>
            <a:chExt cx="412" cy="1015"/>
          </a:xfrm>
        </p:grpSpPr>
        <p:sp>
          <p:nvSpPr>
            <p:cNvPr id="114739" name="Line 51"/>
            <p:cNvSpPr>
              <a:spLocks noChangeShapeType="1"/>
            </p:cNvSpPr>
            <p:nvPr/>
          </p:nvSpPr>
          <p:spPr bwMode="auto">
            <a:xfrm>
              <a:off x="2160" y="2256"/>
              <a:ext cx="0" cy="1008"/>
            </a:xfrm>
            <a:prstGeom prst="line">
              <a:avLst/>
            </a:prstGeom>
            <a:noFill/>
            <a:ln w="2857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grpSp>
          <p:nvGrpSpPr>
            <p:cNvPr id="114740" name="Group 52"/>
            <p:cNvGrpSpPr>
              <a:grpSpLocks/>
            </p:cNvGrpSpPr>
            <p:nvPr/>
          </p:nvGrpSpPr>
          <p:grpSpPr bwMode="auto">
            <a:xfrm>
              <a:off x="2064" y="2249"/>
              <a:ext cx="401" cy="213"/>
              <a:chOff x="2064" y="2249"/>
              <a:chExt cx="401" cy="213"/>
            </a:xfrm>
          </p:grpSpPr>
          <p:sp>
            <p:nvSpPr>
              <p:cNvPr id="114741" name="Line 53"/>
              <p:cNvSpPr>
                <a:spLocks noChangeShapeType="1"/>
              </p:cNvSpPr>
              <p:nvPr/>
            </p:nvSpPr>
            <p:spPr bwMode="auto">
              <a:xfrm>
                <a:off x="2064" y="2355"/>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4742" name="Text Box 54"/>
              <p:cNvSpPr txBox="1">
                <a:spLocks noChangeArrowheads="1"/>
              </p:cNvSpPr>
              <p:nvPr/>
            </p:nvSpPr>
            <p:spPr bwMode="auto">
              <a:xfrm>
                <a:off x="2274" y="2249"/>
                <a:ext cx="19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0D0D0D"/>
                    </a:solidFill>
                  </a:rPr>
                  <a:t>A</a:t>
                </a:r>
              </a:p>
            </p:txBody>
          </p:sp>
        </p:grpSp>
        <p:grpSp>
          <p:nvGrpSpPr>
            <p:cNvPr id="114743" name="Group 55"/>
            <p:cNvGrpSpPr>
              <a:grpSpLocks/>
            </p:cNvGrpSpPr>
            <p:nvPr/>
          </p:nvGrpSpPr>
          <p:grpSpPr bwMode="auto">
            <a:xfrm>
              <a:off x="2064" y="2441"/>
              <a:ext cx="404" cy="213"/>
              <a:chOff x="2064" y="2441"/>
              <a:chExt cx="404" cy="213"/>
            </a:xfrm>
          </p:grpSpPr>
          <p:sp>
            <p:nvSpPr>
              <p:cNvPr id="114744" name="Line 56"/>
              <p:cNvSpPr>
                <a:spLocks noChangeShapeType="1"/>
              </p:cNvSpPr>
              <p:nvPr/>
            </p:nvSpPr>
            <p:spPr bwMode="auto">
              <a:xfrm>
                <a:off x="2064" y="2547"/>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4745" name="Text Box 57"/>
              <p:cNvSpPr txBox="1">
                <a:spLocks noChangeArrowheads="1"/>
              </p:cNvSpPr>
              <p:nvPr/>
            </p:nvSpPr>
            <p:spPr bwMode="auto">
              <a:xfrm>
                <a:off x="2281" y="2441"/>
                <a:ext cx="18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B</a:t>
                </a:r>
              </a:p>
            </p:txBody>
          </p:sp>
        </p:grpSp>
        <p:grpSp>
          <p:nvGrpSpPr>
            <p:cNvPr id="114746" name="Group 58"/>
            <p:cNvGrpSpPr>
              <a:grpSpLocks/>
            </p:cNvGrpSpPr>
            <p:nvPr/>
          </p:nvGrpSpPr>
          <p:grpSpPr bwMode="auto">
            <a:xfrm>
              <a:off x="2064" y="2633"/>
              <a:ext cx="412" cy="212"/>
              <a:chOff x="2064" y="2633"/>
              <a:chExt cx="412" cy="212"/>
            </a:xfrm>
          </p:grpSpPr>
          <p:sp>
            <p:nvSpPr>
              <p:cNvPr id="114747" name="Line 59"/>
              <p:cNvSpPr>
                <a:spLocks noChangeShapeType="1"/>
              </p:cNvSpPr>
              <p:nvPr/>
            </p:nvSpPr>
            <p:spPr bwMode="auto">
              <a:xfrm>
                <a:off x="2064" y="2739"/>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4748" name="Text Box 60"/>
              <p:cNvSpPr txBox="1">
                <a:spLocks noChangeArrowheads="1"/>
              </p:cNvSpPr>
              <p:nvPr/>
            </p:nvSpPr>
            <p:spPr bwMode="auto">
              <a:xfrm>
                <a:off x="2283" y="2633"/>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C</a:t>
                </a:r>
              </a:p>
            </p:txBody>
          </p:sp>
        </p:grpSp>
        <p:grpSp>
          <p:nvGrpSpPr>
            <p:cNvPr id="114749" name="Group 61"/>
            <p:cNvGrpSpPr>
              <a:grpSpLocks/>
            </p:cNvGrpSpPr>
            <p:nvPr/>
          </p:nvGrpSpPr>
          <p:grpSpPr bwMode="auto">
            <a:xfrm>
              <a:off x="2064" y="2825"/>
              <a:ext cx="407" cy="213"/>
              <a:chOff x="2064" y="2825"/>
              <a:chExt cx="407" cy="213"/>
            </a:xfrm>
          </p:grpSpPr>
          <p:sp>
            <p:nvSpPr>
              <p:cNvPr id="114750" name="Line 62"/>
              <p:cNvSpPr>
                <a:spLocks noChangeShapeType="1"/>
              </p:cNvSpPr>
              <p:nvPr/>
            </p:nvSpPr>
            <p:spPr bwMode="auto">
              <a:xfrm>
                <a:off x="2064" y="293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4751" name="Text Box 63"/>
              <p:cNvSpPr txBox="1">
                <a:spLocks noChangeArrowheads="1"/>
              </p:cNvSpPr>
              <p:nvPr/>
            </p:nvSpPr>
            <p:spPr bwMode="auto">
              <a:xfrm>
                <a:off x="2275" y="2825"/>
                <a:ext cx="19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D</a:t>
                </a:r>
              </a:p>
            </p:txBody>
          </p:sp>
        </p:grpSp>
      </p:grpSp>
      <p:grpSp>
        <p:nvGrpSpPr>
          <p:cNvPr id="114752" name="Group 64"/>
          <p:cNvGrpSpPr>
            <a:grpSpLocks/>
          </p:cNvGrpSpPr>
          <p:nvPr/>
        </p:nvGrpSpPr>
        <p:grpSpPr bwMode="auto">
          <a:xfrm>
            <a:off x="6599240" y="2143761"/>
            <a:ext cx="735013" cy="1404938"/>
            <a:chOff x="2064" y="1344"/>
            <a:chExt cx="463" cy="885"/>
          </a:xfrm>
        </p:grpSpPr>
        <p:sp>
          <p:nvSpPr>
            <p:cNvPr id="114753" name="Line 65"/>
            <p:cNvSpPr>
              <a:spLocks noChangeShapeType="1"/>
            </p:cNvSpPr>
            <p:nvPr/>
          </p:nvSpPr>
          <p:spPr bwMode="auto">
            <a:xfrm>
              <a:off x="2160" y="1344"/>
              <a:ext cx="0" cy="864"/>
            </a:xfrm>
            <a:prstGeom prst="line">
              <a:avLst/>
            </a:prstGeom>
            <a:noFill/>
            <a:ln w="2857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grpSp>
          <p:nvGrpSpPr>
            <p:cNvPr id="114754" name="Group 66"/>
            <p:cNvGrpSpPr>
              <a:grpSpLocks/>
            </p:cNvGrpSpPr>
            <p:nvPr/>
          </p:nvGrpSpPr>
          <p:grpSpPr bwMode="auto">
            <a:xfrm>
              <a:off x="2064" y="1385"/>
              <a:ext cx="440" cy="213"/>
              <a:chOff x="2064" y="1385"/>
              <a:chExt cx="440" cy="213"/>
            </a:xfrm>
          </p:grpSpPr>
          <p:sp>
            <p:nvSpPr>
              <p:cNvPr id="114755" name="Line 67"/>
              <p:cNvSpPr>
                <a:spLocks noChangeShapeType="1"/>
              </p:cNvSpPr>
              <p:nvPr/>
            </p:nvSpPr>
            <p:spPr bwMode="auto">
              <a:xfrm>
                <a:off x="2064" y="149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4756" name="Text Box 68"/>
              <p:cNvSpPr txBox="1">
                <a:spLocks noChangeArrowheads="1"/>
              </p:cNvSpPr>
              <p:nvPr/>
            </p:nvSpPr>
            <p:spPr bwMode="auto">
              <a:xfrm>
                <a:off x="2328" y="1385"/>
                <a:ext cx="17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F</a:t>
                </a:r>
              </a:p>
            </p:txBody>
          </p:sp>
        </p:grpSp>
        <p:grpSp>
          <p:nvGrpSpPr>
            <p:cNvPr id="114757" name="Group 69"/>
            <p:cNvGrpSpPr>
              <a:grpSpLocks/>
            </p:cNvGrpSpPr>
            <p:nvPr/>
          </p:nvGrpSpPr>
          <p:grpSpPr bwMode="auto">
            <a:xfrm>
              <a:off x="2064" y="1488"/>
              <a:ext cx="463" cy="212"/>
              <a:chOff x="2064" y="1577"/>
              <a:chExt cx="463" cy="212"/>
            </a:xfrm>
          </p:grpSpPr>
          <p:sp>
            <p:nvSpPr>
              <p:cNvPr id="114758" name="Line 70"/>
              <p:cNvSpPr>
                <a:spLocks noChangeShapeType="1"/>
              </p:cNvSpPr>
              <p:nvPr/>
            </p:nvSpPr>
            <p:spPr bwMode="auto">
              <a:xfrm>
                <a:off x="2064" y="1683"/>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4759" name="Text Box 71"/>
              <p:cNvSpPr txBox="1">
                <a:spLocks noChangeArrowheads="1"/>
              </p:cNvSpPr>
              <p:nvPr/>
            </p:nvSpPr>
            <p:spPr bwMode="auto">
              <a:xfrm>
                <a:off x="2324" y="1577"/>
                <a:ext cx="20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G</a:t>
                </a:r>
              </a:p>
            </p:txBody>
          </p:sp>
        </p:grpSp>
        <p:grpSp>
          <p:nvGrpSpPr>
            <p:cNvPr id="114760" name="Group 72"/>
            <p:cNvGrpSpPr>
              <a:grpSpLocks/>
            </p:cNvGrpSpPr>
            <p:nvPr/>
          </p:nvGrpSpPr>
          <p:grpSpPr bwMode="auto">
            <a:xfrm>
              <a:off x="2064" y="1632"/>
              <a:ext cx="451" cy="213"/>
              <a:chOff x="2064" y="1769"/>
              <a:chExt cx="451" cy="213"/>
            </a:xfrm>
          </p:grpSpPr>
          <p:sp>
            <p:nvSpPr>
              <p:cNvPr id="114761" name="Line 73"/>
              <p:cNvSpPr>
                <a:spLocks noChangeShapeType="1"/>
              </p:cNvSpPr>
              <p:nvPr/>
            </p:nvSpPr>
            <p:spPr bwMode="auto">
              <a:xfrm>
                <a:off x="2064" y="1875"/>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4762" name="Text Box 74"/>
              <p:cNvSpPr txBox="1">
                <a:spLocks noChangeArrowheads="1"/>
              </p:cNvSpPr>
              <p:nvPr/>
            </p:nvSpPr>
            <p:spPr bwMode="auto">
              <a:xfrm>
                <a:off x="2318" y="1769"/>
                <a:ext cx="19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H</a:t>
                </a:r>
              </a:p>
            </p:txBody>
          </p:sp>
        </p:grpSp>
        <p:grpSp>
          <p:nvGrpSpPr>
            <p:cNvPr id="114763" name="Group 75"/>
            <p:cNvGrpSpPr>
              <a:grpSpLocks/>
            </p:cNvGrpSpPr>
            <p:nvPr/>
          </p:nvGrpSpPr>
          <p:grpSpPr bwMode="auto">
            <a:xfrm>
              <a:off x="2064" y="1865"/>
              <a:ext cx="447" cy="213"/>
              <a:chOff x="2064" y="1865"/>
              <a:chExt cx="447" cy="213"/>
            </a:xfrm>
          </p:grpSpPr>
          <p:sp>
            <p:nvSpPr>
              <p:cNvPr id="114764" name="Line 76"/>
              <p:cNvSpPr>
                <a:spLocks noChangeShapeType="1"/>
              </p:cNvSpPr>
              <p:nvPr/>
            </p:nvSpPr>
            <p:spPr bwMode="auto">
              <a:xfrm>
                <a:off x="2064" y="197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4765" name="Text Box 77"/>
              <p:cNvSpPr txBox="1">
                <a:spLocks noChangeArrowheads="1"/>
              </p:cNvSpPr>
              <p:nvPr/>
            </p:nvSpPr>
            <p:spPr bwMode="auto">
              <a:xfrm>
                <a:off x="2328" y="1865"/>
                <a:ext cx="18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K</a:t>
                </a:r>
              </a:p>
            </p:txBody>
          </p:sp>
        </p:grpSp>
        <p:grpSp>
          <p:nvGrpSpPr>
            <p:cNvPr id="114766" name="Group 78"/>
            <p:cNvGrpSpPr>
              <a:grpSpLocks/>
            </p:cNvGrpSpPr>
            <p:nvPr/>
          </p:nvGrpSpPr>
          <p:grpSpPr bwMode="auto">
            <a:xfrm>
              <a:off x="2064" y="2016"/>
              <a:ext cx="439" cy="213"/>
              <a:chOff x="2064" y="2016"/>
              <a:chExt cx="439" cy="213"/>
            </a:xfrm>
          </p:grpSpPr>
          <p:sp>
            <p:nvSpPr>
              <p:cNvPr id="114767" name="Line 79"/>
              <p:cNvSpPr>
                <a:spLocks noChangeShapeType="1"/>
              </p:cNvSpPr>
              <p:nvPr/>
            </p:nvSpPr>
            <p:spPr bwMode="auto">
              <a:xfrm>
                <a:off x="2064" y="2122"/>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4768" name="Text Box 80"/>
              <p:cNvSpPr txBox="1">
                <a:spLocks noChangeArrowheads="1"/>
              </p:cNvSpPr>
              <p:nvPr/>
            </p:nvSpPr>
            <p:spPr bwMode="auto">
              <a:xfrm>
                <a:off x="2332" y="2016"/>
                <a:ext cx="17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L</a:t>
                </a:r>
              </a:p>
            </p:txBody>
          </p:sp>
        </p:grpSp>
      </p:grpSp>
      <p:grpSp>
        <p:nvGrpSpPr>
          <p:cNvPr id="114769" name="Group 81"/>
          <p:cNvGrpSpPr>
            <a:grpSpLocks/>
          </p:cNvGrpSpPr>
          <p:nvPr/>
        </p:nvGrpSpPr>
        <p:grpSpPr bwMode="auto">
          <a:xfrm>
            <a:off x="6630988" y="5388614"/>
            <a:ext cx="685800" cy="642938"/>
            <a:chOff x="2064" y="3353"/>
            <a:chExt cx="432" cy="405"/>
          </a:xfrm>
        </p:grpSpPr>
        <p:sp>
          <p:nvSpPr>
            <p:cNvPr id="114770" name="Line 82"/>
            <p:cNvSpPr>
              <a:spLocks noChangeShapeType="1"/>
            </p:cNvSpPr>
            <p:nvPr/>
          </p:nvSpPr>
          <p:spPr bwMode="auto">
            <a:xfrm>
              <a:off x="2160" y="3360"/>
              <a:ext cx="0" cy="336"/>
            </a:xfrm>
            <a:prstGeom prst="line">
              <a:avLst/>
            </a:prstGeom>
            <a:noFill/>
            <a:ln w="2857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grpSp>
          <p:nvGrpSpPr>
            <p:cNvPr id="114771" name="Group 83"/>
            <p:cNvGrpSpPr>
              <a:grpSpLocks/>
            </p:cNvGrpSpPr>
            <p:nvPr/>
          </p:nvGrpSpPr>
          <p:grpSpPr bwMode="auto">
            <a:xfrm>
              <a:off x="2064" y="3353"/>
              <a:ext cx="432" cy="213"/>
              <a:chOff x="2064" y="3353"/>
              <a:chExt cx="432" cy="213"/>
            </a:xfrm>
          </p:grpSpPr>
          <p:sp>
            <p:nvSpPr>
              <p:cNvPr id="114772" name="Line 84"/>
              <p:cNvSpPr>
                <a:spLocks noChangeShapeType="1"/>
              </p:cNvSpPr>
              <p:nvPr/>
            </p:nvSpPr>
            <p:spPr bwMode="auto">
              <a:xfrm>
                <a:off x="2064" y="3459"/>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4773" name="Text Box 85"/>
              <p:cNvSpPr txBox="1">
                <a:spLocks noChangeArrowheads="1"/>
              </p:cNvSpPr>
              <p:nvPr/>
            </p:nvSpPr>
            <p:spPr bwMode="auto">
              <a:xfrm>
                <a:off x="2294" y="3353"/>
                <a:ext cx="20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O</a:t>
                </a:r>
              </a:p>
            </p:txBody>
          </p:sp>
        </p:grpSp>
        <p:grpSp>
          <p:nvGrpSpPr>
            <p:cNvPr id="114774" name="Group 86"/>
            <p:cNvGrpSpPr>
              <a:grpSpLocks/>
            </p:cNvGrpSpPr>
            <p:nvPr/>
          </p:nvGrpSpPr>
          <p:grpSpPr bwMode="auto">
            <a:xfrm>
              <a:off x="2064" y="3545"/>
              <a:ext cx="430" cy="213"/>
              <a:chOff x="2064" y="3545"/>
              <a:chExt cx="430" cy="213"/>
            </a:xfrm>
          </p:grpSpPr>
          <p:sp>
            <p:nvSpPr>
              <p:cNvPr id="114775" name="Line 87"/>
              <p:cNvSpPr>
                <a:spLocks noChangeShapeType="1"/>
              </p:cNvSpPr>
              <p:nvPr/>
            </p:nvSpPr>
            <p:spPr bwMode="auto">
              <a:xfrm>
                <a:off x="2064" y="365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4776" name="Text Box 88"/>
              <p:cNvSpPr txBox="1">
                <a:spLocks noChangeArrowheads="1"/>
              </p:cNvSpPr>
              <p:nvPr/>
            </p:nvSpPr>
            <p:spPr bwMode="auto">
              <a:xfrm>
                <a:off x="2294" y="3545"/>
                <a:ext cx="200"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N</a:t>
                </a:r>
              </a:p>
            </p:txBody>
          </p:sp>
        </p:grpSp>
      </p:grpSp>
      <p:sp>
        <p:nvSpPr>
          <p:cNvPr id="114777" name="Text Box 89"/>
          <p:cNvSpPr txBox="1">
            <a:spLocks noChangeArrowheads="1"/>
          </p:cNvSpPr>
          <p:nvPr/>
        </p:nvSpPr>
        <p:spPr bwMode="auto">
          <a:xfrm>
            <a:off x="76200" y="848360"/>
            <a:ext cx="9871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chemeClr val="tx1">
                    <a:lumMod val="85000"/>
                    <a:lumOff val="15000"/>
                  </a:schemeClr>
                </a:solidFill>
              </a:rPr>
              <a:t>Ideally…</a:t>
            </a:r>
          </a:p>
        </p:txBody>
      </p:sp>
      <p:sp>
        <p:nvSpPr>
          <p:cNvPr id="114778" name="Text Box 90"/>
          <p:cNvSpPr txBox="1">
            <a:spLocks noChangeArrowheads="1"/>
          </p:cNvSpPr>
          <p:nvPr/>
        </p:nvSpPr>
        <p:spPr bwMode="auto">
          <a:xfrm>
            <a:off x="457200" y="6323648"/>
            <a:ext cx="236314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chemeClr val="tx1">
                    <a:lumMod val="85000"/>
                    <a:lumOff val="15000"/>
                  </a:schemeClr>
                </a:solidFill>
              </a:rPr>
              <a:t>Non-sequence based Map</a:t>
            </a:r>
          </a:p>
        </p:txBody>
      </p:sp>
      <p:sp>
        <p:nvSpPr>
          <p:cNvPr id="114779" name="Line 91"/>
          <p:cNvSpPr>
            <a:spLocks noChangeShapeType="1"/>
          </p:cNvSpPr>
          <p:nvPr/>
        </p:nvSpPr>
        <p:spPr bwMode="auto">
          <a:xfrm flipH="1" flipV="1">
            <a:off x="5399088" y="3210560"/>
            <a:ext cx="1143000" cy="1143000"/>
          </a:xfrm>
          <a:prstGeom prst="line">
            <a:avLst/>
          </a:prstGeom>
          <a:noFill/>
          <a:ln w="38100">
            <a:solidFill>
              <a:srgbClr val="0D0D0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4780" name="Line 92"/>
          <p:cNvSpPr>
            <a:spLocks noChangeShapeType="1"/>
          </p:cNvSpPr>
          <p:nvPr/>
        </p:nvSpPr>
        <p:spPr bwMode="auto">
          <a:xfrm flipH="1">
            <a:off x="5094288" y="2753360"/>
            <a:ext cx="1524000" cy="1524000"/>
          </a:xfrm>
          <a:prstGeom prst="line">
            <a:avLst/>
          </a:prstGeom>
          <a:noFill/>
          <a:ln w="38100">
            <a:solidFill>
              <a:srgbClr val="0D0D0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14781" name="Group 93"/>
          <p:cNvGrpSpPr>
            <a:grpSpLocks/>
          </p:cNvGrpSpPr>
          <p:nvPr/>
        </p:nvGrpSpPr>
        <p:grpSpPr bwMode="auto">
          <a:xfrm>
            <a:off x="5170488" y="5637856"/>
            <a:ext cx="1371600" cy="338138"/>
            <a:chOff x="1152" y="3545"/>
            <a:chExt cx="864" cy="213"/>
          </a:xfrm>
        </p:grpSpPr>
        <p:sp>
          <p:nvSpPr>
            <p:cNvPr id="114782" name="Line 94"/>
            <p:cNvSpPr>
              <a:spLocks noChangeShapeType="1"/>
            </p:cNvSpPr>
            <p:nvPr/>
          </p:nvSpPr>
          <p:spPr bwMode="auto">
            <a:xfrm flipH="1">
              <a:off x="1152" y="3552"/>
              <a:ext cx="864" cy="0"/>
            </a:xfrm>
            <a:prstGeom prst="line">
              <a:avLst/>
            </a:prstGeom>
            <a:noFill/>
            <a:ln w="38100">
              <a:solidFill>
                <a:srgbClr val="0D0D0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4783" name="Text Box 95"/>
            <p:cNvSpPr txBox="1">
              <a:spLocks noChangeArrowheads="1"/>
            </p:cNvSpPr>
            <p:nvPr/>
          </p:nvSpPr>
          <p:spPr bwMode="auto">
            <a:xfrm>
              <a:off x="1362" y="3545"/>
              <a:ext cx="36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B2B2B2"/>
                  </a:solidFill>
                </a:rPr>
                <a:t>(</a:t>
              </a:r>
              <a:r>
                <a:rPr lang="en-US" sz="1600" dirty="0">
                  <a:solidFill>
                    <a:srgbClr val="0D0D0D"/>
                  </a:solidFill>
                </a:rPr>
                <a:t>flip</a:t>
              </a:r>
              <a:r>
                <a:rPr lang="en-US" sz="1600" dirty="0">
                  <a:solidFill>
                    <a:srgbClr val="B2B2B2"/>
                  </a:solidFill>
                </a:rPr>
                <a:t>)</a:t>
              </a:r>
            </a:p>
          </p:txBody>
        </p:sp>
      </p:grpSp>
      <p:grpSp>
        <p:nvGrpSpPr>
          <p:cNvPr id="114784" name="Group 96"/>
          <p:cNvGrpSpPr>
            <a:grpSpLocks/>
          </p:cNvGrpSpPr>
          <p:nvPr/>
        </p:nvGrpSpPr>
        <p:grpSpPr bwMode="auto">
          <a:xfrm>
            <a:off x="6637338" y="3732848"/>
            <a:ext cx="654050" cy="1611312"/>
            <a:chOff x="2064" y="2249"/>
            <a:chExt cx="412" cy="1015"/>
          </a:xfrm>
        </p:grpSpPr>
        <p:sp>
          <p:nvSpPr>
            <p:cNvPr id="114785" name="Line 97"/>
            <p:cNvSpPr>
              <a:spLocks noChangeShapeType="1"/>
            </p:cNvSpPr>
            <p:nvPr/>
          </p:nvSpPr>
          <p:spPr bwMode="auto">
            <a:xfrm>
              <a:off x="2160" y="2256"/>
              <a:ext cx="0" cy="1008"/>
            </a:xfrm>
            <a:prstGeom prst="line">
              <a:avLst/>
            </a:prstGeom>
            <a:noFill/>
            <a:ln w="2857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grpSp>
          <p:nvGrpSpPr>
            <p:cNvPr id="114786" name="Group 98"/>
            <p:cNvGrpSpPr>
              <a:grpSpLocks/>
            </p:cNvGrpSpPr>
            <p:nvPr/>
          </p:nvGrpSpPr>
          <p:grpSpPr bwMode="auto">
            <a:xfrm>
              <a:off x="2064" y="2249"/>
              <a:ext cx="401" cy="213"/>
              <a:chOff x="2064" y="2249"/>
              <a:chExt cx="401" cy="213"/>
            </a:xfrm>
          </p:grpSpPr>
          <p:sp>
            <p:nvSpPr>
              <p:cNvPr id="114787" name="Line 99"/>
              <p:cNvSpPr>
                <a:spLocks noChangeShapeType="1"/>
              </p:cNvSpPr>
              <p:nvPr/>
            </p:nvSpPr>
            <p:spPr bwMode="auto">
              <a:xfrm>
                <a:off x="2064" y="2355"/>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4788" name="Text Box 100"/>
              <p:cNvSpPr txBox="1">
                <a:spLocks noChangeArrowheads="1"/>
              </p:cNvSpPr>
              <p:nvPr/>
            </p:nvSpPr>
            <p:spPr bwMode="auto">
              <a:xfrm>
                <a:off x="2274" y="2249"/>
                <a:ext cx="19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A</a:t>
                </a:r>
              </a:p>
            </p:txBody>
          </p:sp>
        </p:grpSp>
        <p:grpSp>
          <p:nvGrpSpPr>
            <p:cNvPr id="114789" name="Group 101"/>
            <p:cNvGrpSpPr>
              <a:grpSpLocks/>
            </p:cNvGrpSpPr>
            <p:nvPr/>
          </p:nvGrpSpPr>
          <p:grpSpPr bwMode="auto">
            <a:xfrm>
              <a:off x="2064" y="2441"/>
              <a:ext cx="404" cy="213"/>
              <a:chOff x="2064" y="2441"/>
              <a:chExt cx="404" cy="213"/>
            </a:xfrm>
          </p:grpSpPr>
          <p:sp>
            <p:nvSpPr>
              <p:cNvPr id="114790" name="Line 102"/>
              <p:cNvSpPr>
                <a:spLocks noChangeShapeType="1"/>
              </p:cNvSpPr>
              <p:nvPr/>
            </p:nvSpPr>
            <p:spPr bwMode="auto">
              <a:xfrm>
                <a:off x="2064" y="2547"/>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4791" name="Text Box 103"/>
              <p:cNvSpPr txBox="1">
                <a:spLocks noChangeArrowheads="1"/>
              </p:cNvSpPr>
              <p:nvPr/>
            </p:nvSpPr>
            <p:spPr bwMode="auto">
              <a:xfrm>
                <a:off x="2281" y="2441"/>
                <a:ext cx="18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B</a:t>
                </a:r>
              </a:p>
            </p:txBody>
          </p:sp>
        </p:grpSp>
        <p:grpSp>
          <p:nvGrpSpPr>
            <p:cNvPr id="114792" name="Group 104"/>
            <p:cNvGrpSpPr>
              <a:grpSpLocks/>
            </p:cNvGrpSpPr>
            <p:nvPr/>
          </p:nvGrpSpPr>
          <p:grpSpPr bwMode="auto">
            <a:xfrm>
              <a:off x="2064" y="2633"/>
              <a:ext cx="412" cy="212"/>
              <a:chOff x="2064" y="2633"/>
              <a:chExt cx="412" cy="212"/>
            </a:xfrm>
          </p:grpSpPr>
          <p:sp>
            <p:nvSpPr>
              <p:cNvPr id="114793" name="Line 105"/>
              <p:cNvSpPr>
                <a:spLocks noChangeShapeType="1"/>
              </p:cNvSpPr>
              <p:nvPr/>
            </p:nvSpPr>
            <p:spPr bwMode="auto">
              <a:xfrm>
                <a:off x="2064" y="2739"/>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4794" name="Text Box 106"/>
              <p:cNvSpPr txBox="1">
                <a:spLocks noChangeArrowheads="1"/>
              </p:cNvSpPr>
              <p:nvPr/>
            </p:nvSpPr>
            <p:spPr bwMode="auto">
              <a:xfrm>
                <a:off x="2283" y="2633"/>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C</a:t>
                </a:r>
              </a:p>
            </p:txBody>
          </p:sp>
        </p:grpSp>
        <p:grpSp>
          <p:nvGrpSpPr>
            <p:cNvPr id="114795" name="Group 107"/>
            <p:cNvGrpSpPr>
              <a:grpSpLocks/>
            </p:cNvGrpSpPr>
            <p:nvPr/>
          </p:nvGrpSpPr>
          <p:grpSpPr bwMode="auto">
            <a:xfrm>
              <a:off x="2064" y="2825"/>
              <a:ext cx="407" cy="213"/>
              <a:chOff x="2064" y="2825"/>
              <a:chExt cx="407" cy="213"/>
            </a:xfrm>
          </p:grpSpPr>
          <p:sp>
            <p:nvSpPr>
              <p:cNvPr id="114796" name="Line 108"/>
              <p:cNvSpPr>
                <a:spLocks noChangeShapeType="1"/>
              </p:cNvSpPr>
              <p:nvPr/>
            </p:nvSpPr>
            <p:spPr bwMode="auto">
              <a:xfrm>
                <a:off x="2064" y="293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4797" name="Text Box 109"/>
              <p:cNvSpPr txBox="1">
                <a:spLocks noChangeArrowheads="1"/>
              </p:cNvSpPr>
              <p:nvPr/>
            </p:nvSpPr>
            <p:spPr bwMode="auto">
              <a:xfrm>
                <a:off x="2275" y="2825"/>
                <a:ext cx="19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D</a:t>
                </a:r>
              </a:p>
            </p:txBody>
          </p:sp>
        </p:grpSp>
      </p:grpSp>
      <p:grpSp>
        <p:nvGrpSpPr>
          <p:cNvPr id="114798" name="Group 110"/>
          <p:cNvGrpSpPr>
            <a:grpSpLocks/>
          </p:cNvGrpSpPr>
          <p:nvPr/>
        </p:nvGrpSpPr>
        <p:grpSpPr bwMode="auto">
          <a:xfrm>
            <a:off x="4256090" y="3820161"/>
            <a:ext cx="735013" cy="1404938"/>
            <a:chOff x="2064" y="1344"/>
            <a:chExt cx="463" cy="885"/>
          </a:xfrm>
        </p:grpSpPr>
        <p:sp>
          <p:nvSpPr>
            <p:cNvPr id="114799" name="Line 111"/>
            <p:cNvSpPr>
              <a:spLocks noChangeShapeType="1"/>
            </p:cNvSpPr>
            <p:nvPr/>
          </p:nvSpPr>
          <p:spPr bwMode="auto">
            <a:xfrm>
              <a:off x="2160" y="1344"/>
              <a:ext cx="0" cy="864"/>
            </a:xfrm>
            <a:prstGeom prst="line">
              <a:avLst/>
            </a:prstGeom>
            <a:noFill/>
            <a:ln w="2857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grpSp>
          <p:nvGrpSpPr>
            <p:cNvPr id="114800" name="Group 112"/>
            <p:cNvGrpSpPr>
              <a:grpSpLocks/>
            </p:cNvGrpSpPr>
            <p:nvPr/>
          </p:nvGrpSpPr>
          <p:grpSpPr bwMode="auto">
            <a:xfrm>
              <a:off x="2064" y="1385"/>
              <a:ext cx="440" cy="213"/>
              <a:chOff x="2064" y="1385"/>
              <a:chExt cx="440" cy="213"/>
            </a:xfrm>
          </p:grpSpPr>
          <p:sp>
            <p:nvSpPr>
              <p:cNvPr id="114801" name="Line 113"/>
              <p:cNvSpPr>
                <a:spLocks noChangeShapeType="1"/>
              </p:cNvSpPr>
              <p:nvPr/>
            </p:nvSpPr>
            <p:spPr bwMode="auto">
              <a:xfrm>
                <a:off x="2064" y="149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4802" name="Text Box 114"/>
              <p:cNvSpPr txBox="1">
                <a:spLocks noChangeArrowheads="1"/>
              </p:cNvSpPr>
              <p:nvPr/>
            </p:nvSpPr>
            <p:spPr bwMode="auto">
              <a:xfrm>
                <a:off x="2328" y="1385"/>
                <a:ext cx="17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F</a:t>
                </a:r>
              </a:p>
            </p:txBody>
          </p:sp>
        </p:grpSp>
        <p:grpSp>
          <p:nvGrpSpPr>
            <p:cNvPr id="114803" name="Group 115"/>
            <p:cNvGrpSpPr>
              <a:grpSpLocks/>
            </p:cNvGrpSpPr>
            <p:nvPr/>
          </p:nvGrpSpPr>
          <p:grpSpPr bwMode="auto">
            <a:xfrm>
              <a:off x="2064" y="1488"/>
              <a:ext cx="463" cy="212"/>
              <a:chOff x="2064" y="1577"/>
              <a:chExt cx="463" cy="212"/>
            </a:xfrm>
          </p:grpSpPr>
          <p:sp>
            <p:nvSpPr>
              <p:cNvPr id="114804" name="Line 116"/>
              <p:cNvSpPr>
                <a:spLocks noChangeShapeType="1"/>
              </p:cNvSpPr>
              <p:nvPr/>
            </p:nvSpPr>
            <p:spPr bwMode="auto">
              <a:xfrm>
                <a:off x="2064" y="1683"/>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4805" name="Text Box 117"/>
              <p:cNvSpPr txBox="1">
                <a:spLocks noChangeArrowheads="1"/>
              </p:cNvSpPr>
              <p:nvPr/>
            </p:nvSpPr>
            <p:spPr bwMode="auto">
              <a:xfrm>
                <a:off x="2324" y="1577"/>
                <a:ext cx="20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G</a:t>
                </a:r>
              </a:p>
            </p:txBody>
          </p:sp>
        </p:grpSp>
        <p:grpSp>
          <p:nvGrpSpPr>
            <p:cNvPr id="114806" name="Group 118"/>
            <p:cNvGrpSpPr>
              <a:grpSpLocks/>
            </p:cNvGrpSpPr>
            <p:nvPr/>
          </p:nvGrpSpPr>
          <p:grpSpPr bwMode="auto">
            <a:xfrm>
              <a:off x="2064" y="1632"/>
              <a:ext cx="451" cy="213"/>
              <a:chOff x="2064" y="1769"/>
              <a:chExt cx="451" cy="213"/>
            </a:xfrm>
          </p:grpSpPr>
          <p:sp>
            <p:nvSpPr>
              <p:cNvPr id="114807" name="Line 119"/>
              <p:cNvSpPr>
                <a:spLocks noChangeShapeType="1"/>
              </p:cNvSpPr>
              <p:nvPr/>
            </p:nvSpPr>
            <p:spPr bwMode="auto">
              <a:xfrm>
                <a:off x="2064" y="1875"/>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4808" name="Text Box 120"/>
              <p:cNvSpPr txBox="1">
                <a:spLocks noChangeArrowheads="1"/>
              </p:cNvSpPr>
              <p:nvPr/>
            </p:nvSpPr>
            <p:spPr bwMode="auto">
              <a:xfrm>
                <a:off x="2318" y="1769"/>
                <a:ext cx="19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rgbClr val="0D0D0D"/>
                    </a:solidFill>
                  </a:rPr>
                  <a:t>H</a:t>
                </a:r>
              </a:p>
            </p:txBody>
          </p:sp>
        </p:grpSp>
        <p:grpSp>
          <p:nvGrpSpPr>
            <p:cNvPr id="114809" name="Group 121"/>
            <p:cNvGrpSpPr>
              <a:grpSpLocks/>
            </p:cNvGrpSpPr>
            <p:nvPr/>
          </p:nvGrpSpPr>
          <p:grpSpPr bwMode="auto">
            <a:xfrm>
              <a:off x="2064" y="1865"/>
              <a:ext cx="447" cy="213"/>
              <a:chOff x="2064" y="1865"/>
              <a:chExt cx="447" cy="213"/>
            </a:xfrm>
          </p:grpSpPr>
          <p:sp>
            <p:nvSpPr>
              <p:cNvPr id="114810" name="Line 122"/>
              <p:cNvSpPr>
                <a:spLocks noChangeShapeType="1"/>
              </p:cNvSpPr>
              <p:nvPr/>
            </p:nvSpPr>
            <p:spPr bwMode="auto">
              <a:xfrm>
                <a:off x="2064" y="197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4811" name="Text Box 123"/>
              <p:cNvSpPr txBox="1">
                <a:spLocks noChangeArrowheads="1"/>
              </p:cNvSpPr>
              <p:nvPr/>
            </p:nvSpPr>
            <p:spPr bwMode="auto">
              <a:xfrm>
                <a:off x="2328" y="1865"/>
                <a:ext cx="18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K</a:t>
                </a:r>
              </a:p>
            </p:txBody>
          </p:sp>
        </p:grpSp>
        <p:grpSp>
          <p:nvGrpSpPr>
            <p:cNvPr id="114812" name="Group 124"/>
            <p:cNvGrpSpPr>
              <a:grpSpLocks/>
            </p:cNvGrpSpPr>
            <p:nvPr/>
          </p:nvGrpSpPr>
          <p:grpSpPr bwMode="auto">
            <a:xfrm>
              <a:off x="2064" y="2016"/>
              <a:ext cx="439" cy="213"/>
              <a:chOff x="2064" y="2016"/>
              <a:chExt cx="439" cy="213"/>
            </a:xfrm>
          </p:grpSpPr>
          <p:sp>
            <p:nvSpPr>
              <p:cNvPr id="114813" name="Line 125"/>
              <p:cNvSpPr>
                <a:spLocks noChangeShapeType="1"/>
              </p:cNvSpPr>
              <p:nvPr/>
            </p:nvSpPr>
            <p:spPr bwMode="auto">
              <a:xfrm>
                <a:off x="2064" y="2122"/>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4814" name="Text Box 126"/>
              <p:cNvSpPr txBox="1">
                <a:spLocks noChangeArrowheads="1"/>
              </p:cNvSpPr>
              <p:nvPr/>
            </p:nvSpPr>
            <p:spPr bwMode="auto">
              <a:xfrm>
                <a:off x="2332" y="2016"/>
                <a:ext cx="17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L</a:t>
                </a:r>
              </a:p>
            </p:txBody>
          </p:sp>
        </p:grpSp>
      </p:grpSp>
      <p:grpSp>
        <p:nvGrpSpPr>
          <p:cNvPr id="114815" name="Group 127"/>
          <p:cNvGrpSpPr>
            <a:grpSpLocks/>
          </p:cNvGrpSpPr>
          <p:nvPr/>
        </p:nvGrpSpPr>
        <p:grpSpPr bwMode="auto">
          <a:xfrm flipV="1">
            <a:off x="4256088" y="5388605"/>
            <a:ext cx="685800" cy="642938"/>
            <a:chOff x="2064" y="3352"/>
            <a:chExt cx="432" cy="405"/>
          </a:xfrm>
        </p:grpSpPr>
        <p:sp>
          <p:nvSpPr>
            <p:cNvPr id="114816" name="Line 128"/>
            <p:cNvSpPr>
              <a:spLocks noChangeShapeType="1"/>
            </p:cNvSpPr>
            <p:nvPr/>
          </p:nvSpPr>
          <p:spPr bwMode="auto">
            <a:xfrm>
              <a:off x="2160" y="3360"/>
              <a:ext cx="0" cy="336"/>
            </a:xfrm>
            <a:prstGeom prst="line">
              <a:avLst/>
            </a:prstGeom>
            <a:noFill/>
            <a:ln w="2857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grpSp>
          <p:nvGrpSpPr>
            <p:cNvPr id="114817" name="Group 129"/>
            <p:cNvGrpSpPr>
              <a:grpSpLocks/>
            </p:cNvGrpSpPr>
            <p:nvPr/>
          </p:nvGrpSpPr>
          <p:grpSpPr bwMode="auto">
            <a:xfrm>
              <a:off x="2064" y="3352"/>
              <a:ext cx="432" cy="213"/>
              <a:chOff x="2064" y="3352"/>
              <a:chExt cx="432" cy="213"/>
            </a:xfrm>
          </p:grpSpPr>
          <p:sp>
            <p:nvSpPr>
              <p:cNvPr id="114818" name="Line 130"/>
              <p:cNvSpPr>
                <a:spLocks noChangeShapeType="1"/>
              </p:cNvSpPr>
              <p:nvPr/>
            </p:nvSpPr>
            <p:spPr bwMode="auto">
              <a:xfrm>
                <a:off x="2064" y="3459"/>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4819" name="Text Box 131"/>
              <p:cNvSpPr txBox="1">
                <a:spLocks noChangeArrowheads="1"/>
              </p:cNvSpPr>
              <p:nvPr/>
            </p:nvSpPr>
            <p:spPr bwMode="auto">
              <a:xfrm>
                <a:off x="2294" y="3352"/>
                <a:ext cx="20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O</a:t>
                </a:r>
              </a:p>
            </p:txBody>
          </p:sp>
        </p:grpSp>
        <p:grpSp>
          <p:nvGrpSpPr>
            <p:cNvPr id="114820" name="Group 132"/>
            <p:cNvGrpSpPr>
              <a:grpSpLocks/>
            </p:cNvGrpSpPr>
            <p:nvPr/>
          </p:nvGrpSpPr>
          <p:grpSpPr bwMode="auto">
            <a:xfrm>
              <a:off x="2064" y="3544"/>
              <a:ext cx="430" cy="213"/>
              <a:chOff x="2064" y="3544"/>
              <a:chExt cx="430" cy="213"/>
            </a:xfrm>
          </p:grpSpPr>
          <p:sp>
            <p:nvSpPr>
              <p:cNvPr id="114821" name="Line 133"/>
              <p:cNvSpPr>
                <a:spLocks noChangeShapeType="1"/>
              </p:cNvSpPr>
              <p:nvPr/>
            </p:nvSpPr>
            <p:spPr bwMode="auto">
              <a:xfrm>
                <a:off x="2064" y="365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4822" name="Text Box 134"/>
              <p:cNvSpPr txBox="1">
                <a:spLocks noChangeArrowheads="1"/>
              </p:cNvSpPr>
              <p:nvPr/>
            </p:nvSpPr>
            <p:spPr bwMode="auto">
              <a:xfrm>
                <a:off x="2294" y="3544"/>
                <a:ext cx="200"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N</a:t>
                </a:r>
              </a:p>
            </p:txBody>
          </p:sp>
        </p:grpSp>
      </p:grpSp>
      <p:sp>
        <p:nvSpPr>
          <p:cNvPr id="114823" name="Line 135"/>
          <p:cNvSpPr>
            <a:spLocks noChangeShapeType="1"/>
          </p:cNvSpPr>
          <p:nvPr/>
        </p:nvSpPr>
        <p:spPr bwMode="auto">
          <a:xfrm flipH="1" flipV="1">
            <a:off x="1981200" y="1686560"/>
            <a:ext cx="1828800" cy="533400"/>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4824" name="Line 136"/>
          <p:cNvSpPr>
            <a:spLocks noChangeShapeType="1"/>
          </p:cNvSpPr>
          <p:nvPr/>
        </p:nvSpPr>
        <p:spPr bwMode="auto">
          <a:xfrm flipH="1">
            <a:off x="1676400" y="6029960"/>
            <a:ext cx="2057400" cy="228600"/>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8" name="Rectangle 137"/>
          <p:cNvSpPr/>
          <p:nvPr/>
        </p:nvSpPr>
        <p:spPr>
          <a:xfrm>
            <a:off x="-45062" y="-61738"/>
            <a:ext cx="5409053" cy="646331"/>
          </a:xfrm>
          <a:prstGeom prst="rect">
            <a:avLst/>
          </a:prstGeom>
        </p:spPr>
        <p:txBody>
          <a:bodyPr wrap="none">
            <a:spAutoFit/>
          </a:bodyPr>
          <a:lstStyle/>
          <a:p>
            <a:r>
              <a:rPr lang="en-US" sz="3600" dirty="0">
                <a:solidFill>
                  <a:srgbClr val="008000"/>
                </a:solidFill>
                <a:latin typeface="+mj-lt"/>
                <a:cs typeface="Consolas"/>
              </a:rPr>
              <a:t>Reference assembly </a:t>
            </a:r>
            <a:r>
              <a:rPr lang="en-US" sz="3600" dirty="0" smtClean="0">
                <a:solidFill>
                  <a:srgbClr val="008000"/>
                </a:solidFill>
                <a:latin typeface="+mj-lt"/>
                <a:cs typeface="Consolas"/>
              </a:rPr>
              <a:t>history</a:t>
            </a:r>
            <a:endParaRPr lang="en-US" sz="3600" dirty="0">
              <a:solidFill>
                <a:srgbClr val="008000"/>
              </a:solidFill>
              <a:latin typeface="+mj-lt"/>
              <a:cs typeface="Consolas"/>
            </a:endParaRPr>
          </a:p>
        </p:txBody>
      </p:sp>
    </p:spTree>
    <p:extLst>
      <p:ext uri="{BB962C8B-B14F-4D97-AF65-F5344CB8AC3E}">
        <p14:creationId xmlns:p14="http://schemas.microsoft.com/office/powerpoint/2010/main" val="2280390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7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114738"/>
                                        </p:tgtEl>
                                        <p:attrNameLst>
                                          <p:attrName>style.visibility</p:attrName>
                                        </p:attrNameLst>
                                      </p:cBhvr>
                                      <p:to>
                                        <p:strVal val="visible"/>
                                      </p:to>
                                    </p:set>
                                    <p:animEffect transition="in" filter="dissolve">
                                      <p:cBhvr>
                                        <p:cTn id="11" dur="500"/>
                                        <p:tgtEl>
                                          <p:spTgt spid="11473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14780"/>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14798"/>
                                        </p:tgtEl>
                                        <p:attrNameLst>
                                          <p:attrName>style.visibility</p:attrName>
                                        </p:attrNameLst>
                                      </p:cBhvr>
                                      <p:to>
                                        <p:strVal val="visible"/>
                                      </p:to>
                                    </p:set>
                                    <p:animEffect transition="in" filter="dissolve">
                                      <p:cBhvr>
                                        <p:cTn id="20" dur="500"/>
                                        <p:tgtEl>
                                          <p:spTgt spid="11479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1478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114815"/>
                                        </p:tgtEl>
                                        <p:attrNameLst>
                                          <p:attrName>style.visibility</p:attrName>
                                        </p:attrNameLst>
                                      </p:cBhvr>
                                      <p:to>
                                        <p:strVal val="visible"/>
                                      </p:to>
                                    </p:set>
                                    <p:animEffect transition="in" filter="dissolve">
                                      <p:cBhvr>
                                        <p:cTn id="29" dur="500"/>
                                        <p:tgtEl>
                                          <p:spTgt spid="1148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79" grpId="0" animBg="1"/>
      <p:bldP spid="11478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714" name="Object 2"/>
          <p:cNvGraphicFramePr>
            <a:graphicFrameLocks noChangeAspect="1"/>
          </p:cNvGraphicFramePr>
          <p:nvPr>
            <p:extLst>
              <p:ext uri="{D42A27DB-BD31-4B8C-83A1-F6EECF244321}">
                <p14:modId xmlns:p14="http://schemas.microsoft.com/office/powerpoint/2010/main" val="2225164063"/>
              </p:ext>
            </p:extLst>
          </p:nvPr>
        </p:nvGraphicFramePr>
        <p:xfrm>
          <a:off x="4343400" y="1381760"/>
          <a:ext cx="446088" cy="5014913"/>
        </p:xfrm>
        <a:graphic>
          <a:graphicData uri="http://schemas.openxmlformats.org/presentationml/2006/ole">
            <mc:AlternateContent xmlns:mc="http://schemas.openxmlformats.org/markup-compatibility/2006">
              <mc:Choice xmlns:v="urn:schemas-microsoft-com:vml" Requires="v">
                <p:oleObj spid="_x0000_s2067" name="Image" r:id="rId4" imgW="775150" imgH="8704553" progId="Photoshop.Image.5">
                  <p:embed/>
                </p:oleObj>
              </mc:Choice>
              <mc:Fallback>
                <p:oleObj name="Image" r:id="rId4" imgW="775150" imgH="8704553" progId="Photoshop.Image.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1381760"/>
                        <a:ext cx="446088" cy="501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15715" name="Text Box 3"/>
          <p:cNvSpPr txBox="1">
            <a:spLocks noChangeArrowheads="1"/>
          </p:cNvSpPr>
          <p:nvPr/>
        </p:nvSpPr>
        <p:spPr bwMode="auto">
          <a:xfrm>
            <a:off x="136525" y="1000760"/>
            <a:ext cx="12655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dirty="0">
                <a:solidFill>
                  <a:srgbClr val="262626"/>
                </a:solidFill>
              </a:rPr>
              <a:t>More like…</a:t>
            </a:r>
          </a:p>
        </p:txBody>
      </p:sp>
      <p:grpSp>
        <p:nvGrpSpPr>
          <p:cNvPr id="115716" name="Group 4"/>
          <p:cNvGrpSpPr>
            <a:grpSpLocks/>
          </p:cNvGrpSpPr>
          <p:nvPr/>
        </p:nvGrpSpPr>
        <p:grpSpPr bwMode="auto">
          <a:xfrm>
            <a:off x="990600" y="1904048"/>
            <a:ext cx="781050" cy="4605338"/>
            <a:chOff x="3876" y="809"/>
            <a:chExt cx="492" cy="2901"/>
          </a:xfrm>
        </p:grpSpPr>
        <p:sp>
          <p:nvSpPr>
            <p:cNvPr id="115717" name="Line 5"/>
            <p:cNvSpPr>
              <a:spLocks noChangeShapeType="1"/>
            </p:cNvSpPr>
            <p:nvPr/>
          </p:nvSpPr>
          <p:spPr bwMode="auto">
            <a:xfrm>
              <a:off x="3972" y="816"/>
              <a:ext cx="0" cy="2880"/>
            </a:xfrm>
            <a:prstGeom prst="line">
              <a:avLst/>
            </a:prstGeom>
            <a:noFill/>
            <a:ln w="2857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grpSp>
          <p:nvGrpSpPr>
            <p:cNvPr id="115718" name="Group 6"/>
            <p:cNvGrpSpPr>
              <a:grpSpLocks/>
            </p:cNvGrpSpPr>
            <p:nvPr/>
          </p:nvGrpSpPr>
          <p:grpSpPr bwMode="auto">
            <a:xfrm>
              <a:off x="3885" y="809"/>
              <a:ext cx="464" cy="213"/>
              <a:chOff x="3696" y="809"/>
              <a:chExt cx="464" cy="213"/>
            </a:xfrm>
          </p:grpSpPr>
          <p:sp>
            <p:nvSpPr>
              <p:cNvPr id="115719" name="Line 7"/>
              <p:cNvSpPr>
                <a:spLocks noChangeShapeType="1"/>
              </p:cNvSpPr>
              <p:nvPr/>
            </p:nvSpPr>
            <p:spPr bwMode="auto">
              <a:xfrm>
                <a:off x="3696" y="915"/>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20" name="Text Box 8"/>
              <p:cNvSpPr txBox="1">
                <a:spLocks noChangeArrowheads="1"/>
              </p:cNvSpPr>
              <p:nvPr/>
            </p:nvSpPr>
            <p:spPr bwMode="auto">
              <a:xfrm>
                <a:off x="3969" y="809"/>
                <a:ext cx="19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A</a:t>
                </a:r>
              </a:p>
            </p:txBody>
          </p:sp>
        </p:grpSp>
        <p:grpSp>
          <p:nvGrpSpPr>
            <p:cNvPr id="115721" name="Group 9"/>
            <p:cNvGrpSpPr>
              <a:grpSpLocks/>
            </p:cNvGrpSpPr>
            <p:nvPr/>
          </p:nvGrpSpPr>
          <p:grpSpPr bwMode="auto">
            <a:xfrm>
              <a:off x="3876" y="1049"/>
              <a:ext cx="466" cy="213"/>
              <a:chOff x="3696" y="1049"/>
              <a:chExt cx="466" cy="213"/>
            </a:xfrm>
          </p:grpSpPr>
          <p:sp>
            <p:nvSpPr>
              <p:cNvPr id="115722" name="Line 10"/>
              <p:cNvSpPr>
                <a:spLocks noChangeShapeType="1"/>
              </p:cNvSpPr>
              <p:nvPr/>
            </p:nvSpPr>
            <p:spPr bwMode="auto">
              <a:xfrm>
                <a:off x="3696" y="1155"/>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23" name="Text Box 11"/>
              <p:cNvSpPr txBox="1">
                <a:spLocks noChangeArrowheads="1"/>
              </p:cNvSpPr>
              <p:nvPr/>
            </p:nvSpPr>
            <p:spPr bwMode="auto">
              <a:xfrm>
                <a:off x="3975" y="1049"/>
                <a:ext cx="18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B</a:t>
                </a:r>
              </a:p>
            </p:txBody>
          </p:sp>
        </p:grpSp>
        <p:grpSp>
          <p:nvGrpSpPr>
            <p:cNvPr id="115724" name="Group 12"/>
            <p:cNvGrpSpPr>
              <a:grpSpLocks/>
            </p:cNvGrpSpPr>
            <p:nvPr/>
          </p:nvGrpSpPr>
          <p:grpSpPr bwMode="auto">
            <a:xfrm>
              <a:off x="3876" y="1193"/>
              <a:ext cx="474" cy="212"/>
              <a:chOff x="3696" y="1193"/>
              <a:chExt cx="474" cy="212"/>
            </a:xfrm>
          </p:grpSpPr>
          <p:sp>
            <p:nvSpPr>
              <p:cNvPr id="115725" name="Line 13"/>
              <p:cNvSpPr>
                <a:spLocks noChangeShapeType="1"/>
              </p:cNvSpPr>
              <p:nvPr/>
            </p:nvSpPr>
            <p:spPr bwMode="auto">
              <a:xfrm>
                <a:off x="3696" y="1299"/>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26" name="Text Box 14"/>
              <p:cNvSpPr txBox="1">
                <a:spLocks noChangeArrowheads="1"/>
              </p:cNvSpPr>
              <p:nvPr/>
            </p:nvSpPr>
            <p:spPr bwMode="auto">
              <a:xfrm>
                <a:off x="3977" y="1193"/>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C</a:t>
                </a:r>
              </a:p>
            </p:txBody>
          </p:sp>
        </p:grpSp>
        <p:grpSp>
          <p:nvGrpSpPr>
            <p:cNvPr id="115727" name="Group 15"/>
            <p:cNvGrpSpPr>
              <a:grpSpLocks/>
            </p:cNvGrpSpPr>
            <p:nvPr/>
          </p:nvGrpSpPr>
          <p:grpSpPr bwMode="auto">
            <a:xfrm>
              <a:off x="3876" y="1385"/>
              <a:ext cx="469" cy="213"/>
              <a:chOff x="3696" y="1385"/>
              <a:chExt cx="469" cy="213"/>
            </a:xfrm>
          </p:grpSpPr>
          <p:sp>
            <p:nvSpPr>
              <p:cNvPr id="115728" name="Line 16"/>
              <p:cNvSpPr>
                <a:spLocks noChangeShapeType="1"/>
              </p:cNvSpPr>
              <p:nvPr/>
            </p:nvSpPr>
            <p:spPr bwMode="auto">
              <a:xfrm>
                <a:off x="3696" y="149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29" name="Text Box 17"/>
              <p:cNvSpPr txBox="1">
                <a:spLocks noChangeArrowheads="1"/>
              </p:cNvSpPr>
              <p:nvPr/>
            </p:nvSpPr>
            <p:spPr bwMode="auto">
              <a:xfrm>
                <a:off x="3969" y="1385"/>
                <a:ext cx="19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D</a:t>
                </a:r>
              </a:p>
            </p:txBody>
          </p:sp>
        </p:grpSp>
        <p:grpSp>
          <p:nvGrpSpPr>
            <p:cNvPr id="115730" name="Group 18"/>
            <p:cNvGrpSpPr>
              <a:grpSpLocks/>
            </p:cNvGrpSpPr>
            <p:nvPr/>
          </p:nvGrpSpPr>
          <p:grpSpPr bwMode="auto">
            <a:xfrm>
              <a:off x="3876" y="1625"/>
              <a:ext cx="459" cy="213"/>
              <a:chOff x="3696" y="1625"/>
              <a:chExt cx="459" cy="213"/>
            </a:xfrm>
          </p:grpSpPr>
          <p:sp>
            <p:nvSpPr>
              <p:cNvPr id="115731" name="Line 19"/>
              <p:cNvSpPr>
                <a:spLocks noChangeShapeType="1"/>
              </p:cNvSpPr>
              <p:nvPr/>
            </p:nvSpPr>
            <p:spPr bwMode="auto">
              <a:xfrm>
                <a:off x="3696" y="173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32" name="Text Box 20"/>
              <p:cNvSpPr txBox="1">
                <a:spLocks noChangeArrowheads="1"/>
              </p:cNvSpPr>
              <p:nvPr/>
            </p:nvSpPr>
            <p:spPr bwMode="auto">
              <a:xfrm>
                <a:off x="3976" y="1625"/>
                <a:ext cx="17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E</a:t>
                </a:r>
              </a:p>
            </p:txBody>
          </p:sp>
        </p:grpSp>
        <p:grpSp>
          <p:nvGrpSpPr>
            <p:cNvPr id="115733" name="Group 21"/>
            <p:cNvGrpSpPr>
              <a:grpSpLocks/>
            </p:cNvGrpSpPr>
            <p:nvPr/>
          </p:nvGrpSpPr>
          <p:grpSpPr bwMode="auto">
            <a:xfrm>
              <a:off x="3876" y="1769"/>
              <a:ext cx="457" cy="213"/>
              <a:chOff x="3696" y="1769"/>
              <a:chExt cx="457" cy="213"/>
            </a:xfrm>
          </p:grpSpPr>
          <p:sp>
            <p:nvSpPr>
              <p:cNvPr id="115734" name="Line 22"/>
              <p:cNvSpPr>
                <a:spLocks noChangeShapeType="1"/>
              </p:cNvSpPr>
              <p:nvPr/>
            </p:nvSpPr>
            <p:spPr bwMode="auto">
              <a:xfrm>
                <a:off x="3696" y="1875"/>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35" name="Text Box 23"/>
              <p:cNvSpPr txBox="1">
                <a:spLocks noChangeArrowheads="1"/>
              </p:cNvSpPr>
              <p:nvPr/>
            </p:nvSpPr>
            <p:spPr bwMode="auto">
              <a:xfrm>
                <a:off x="3977" y="1769"/>
                <a:ext cx="17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F</a:t>
                </a:r>
              </a:p>
            </p:txBody>
          </p:sp>
        </p:grpSp>
        <p:grpSp>
          <p:nvGrpSpPr>
            <p:cNvPr id="115736" name="Group 24"/>
            <p:cNvGrpSpPr>
              <a:grpSpLocks/>
            </p:cNvGrpSpPr>
            <p:nvPr/>
          </p:nvGrpSpPr>
          <p:grpSpPr bwMode="auto">
            <a:xfrm>
              <a:off x="3876" y="1961"/>
              <a:ext cx="479" cy="212"/>
              <a:chOff x="3696" y="1961"/>
              <a:chExt cx="479" cy="212"/>
            </a:xfrm>
          </p:grpSpPr>
          <p:sp>
            <p:nvSpPr>
              <p:cNvPr id="115737" name="Line 25"/>
              <p:cNvSpPr>
                <a:spLocks noChangeShapeType="1"/>
              </p:cNvSpPr>
              <p:nvPr/>
            </p:nvSpPr>
            <p:spPr bwMode="auto">
              <a:xfrm>
                <a:off x="3696" y="2067"/>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38" name="Text Box 26"/>
              <p:cNvSpPr txBox="1">
                <a:spLocks noChangeArrowheads="1"/>
              </p:cNvSpPr>
              <p:nvPr/>
            </p:nvSpPr>
            <p:spPr bwMode="auto">
              <a:xfrm>
                <a:off x="3972" y="1961"/>
                <a:ext cx="20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G</a:t>
                </a:r>
              </a:p>
            </p:txBody>
          </p:sp>
        </p:grpSp>
        <p:grpSp>
          <p:nvGrpSpPr>
            <p:cNvPr id="115739" name="Group 27"/>
            <p:cNvGrpSpPr>
              <a:grpSpLocks/>
            </p:cNvGrpSpPr>
            <p:nvPr/>
          </p:nvGrpSpPr>
          <p:grpSpPr bwMode="auto">
            <a:xfrm>
              <a:off x="3876" y="2105"/>
              <a:ext cx="468" cy="213"/>
              <a:chOff x="3696" y="2105"/>
              <a:chExt cx="468" cy="213"/>
            </a:xfrm>
          </p:grpSpPr>
          <p:sp>
            <p:nvSpPr>
              <p:cNvPr id="115740" name="Line 28"/>
              <p:cNvSpPr>
                <a:spLocks noChangeShapeType="1"/>
              </p:cNvSpPr>
              <p:nvPr/>
            </p:nvSpPr>
            <p:spPr bwMode="auto">
              <a:xfrm>
                <a:off x="3696" y="221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41" name="Text Box 29"/>
              <p:cNvSpPr txBox="1">
                <a:spLocks noChangeArrowheads="1"/>
              </p:cNvSpPr>
              <p:nvPr/>
            </p:nvSpPr>
            <p:spPr bwMode="auto">
              <a:xfrm>
                <a:off x="3967" y="2105"/>
                <a:ext cx="19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H</a:t>
                </a:r>
              </a:p>
            </p:txBody>
          </p:sp>
        </p:grpSp>
        <p:grpSp>
          <p:nvGrpSpPr>
            <p:cNvPr id="115742" name="Group 30"/>
            <p:cNvGrpSpPr>
              <a:grpSpLocks/>
            </p:cNvGrpSpPr>
            <p:nvPr/>
          </p:nvGrpSpPr>
          <p:grpSpPr bwMode="auto">
            <a:xfrm>
              <a:off x="3876" y="2345"/>
              <a:ext cx="434" cy="213"/>
              <a:chOff x="3696" y="2345"/>
              <a:chExt cx="434" cy="213"/>
            </a:xfrm>
          </p:grpSpPr>
          <p:sp>
            <p:nvSpPr>
              <p:cNvPr id="115743" name="Line 31"/>
              <p:cNvSpPr>
                <a:spLocks noChangeShapeType="1"/>
              </p:cNvSpPr>
              <p:nvPr/>
            </p:nvSpPr>
            <p:spPr bwMode="auto">
              <a:xfrm>
                <a:off x="3696" y="245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44" name="Text Box 32"/>
              <p:cNvSpPr txBox="1">
                <a:spLocks noChangeArrowheads="1"/>
              </p:cNvSpPr>
              <p:nvPr/>
            </p:nvSpPr>
            <p:spPr bwMode="auto">
              <a:xfrm>
                <a:off x="3981" y="2345"/>
                <a:ext cx="14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I</a:t>
                </a:r>
              </a:p>
            </p:txBody>
          </p:sp>
        </p:grpSp>
        <p:grpSp>
          <p:nvGrpSpPr>
            <p:cNvPr id="115745" name="Group 33"/>
            <p:cNvGrpSpPr>
              <a:grpSpLocks/>
            </p:cNvGrpSpPr>
            <p:nvPr/>
          </p:nvGrpSpPr>
          <p:grpSpPr bwMode="auto">
            <a:xfrm>
              <a:off x="3876" y="2537"/>
              <a:ext cx="435" cy="213"/>
              <a:chOff x="3696" y="2537"/>
              <a:chExt cx="435" cy="213"/>
            </a:xfrm>
          </p:grpSpPr>
          <p:sp>
            <p:nvSpPr>
              <p:cNvPr id="115746" name="Line 34"/>
              <p:cNvSpPr>
                <a:spLocks noChangeShapeType="1"/>
              </p:cNvSpPr>
              <p:nvPr/>
            </p:nvSpPr>
            <p:spPr bwMode="auto">
              <a:xfrm>
                <a:off x="3696" y="2643"/>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47" name="Text Box 35"/>
              <p:cNvSpPr txBox="1">
                <a:spLocks noChangeArrowheads="1"/>
              </p:cNvSpPr>
              <p:nvPr/>
            </p:nvSpPr>
            <p:spPr bwMode="auto">
              <a:xfrm>
                <a:off x="3973" y="2537"/>
                <a:ext cx="15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J</a:t>
                </a:r>
              </a:p>
            </p:txBody>
          </p:sp>
        </p:grpSp>
        <p:grpSp>
          <p:nvGrpSpPr>
            <p:cNvPr id="115748" name="Group 36"/>
            <p:cNvGrpSpPr>
              <a:grpSpLocks/>
            </p:cNvGrpSpPr>
            <p:nvPr/>
          </p:nvGrpSpPr>
          <p:grpSpPr bwMode="auto">
            <a:xfrm>
              <a:off x="3876" y="2729"/>
              <a:ext cx="464" cy="213"/>
              <a:chOff x="3696" y="2729"/>
              <a:chExt cx="464" cy="213"/>
            </a:xfrm>
          </p:grpSpPr>
          <p:sp>
            <p:nvSpPr>
              <p:cNvPr id="115749" name="Line 37"/>
              <p:cNvSpPr>
                <a:spLocks noChangeShapeType="1"/>
              </p:cNvSpPr>
              <p:nvPr/>
            </p:nvSpPr>
            <p:spPr bwMode="auto">
              <a:xfrm>
                <a:off x="3696" y="2832"/>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50" name="Text Box 38"/>
              <p:cNvSpPr txBox="1">
                <a:spLocks noChangeArrowheads="1"/>
              </p:cNvSpPr>
              <p:nvPr/>
            </p:nvSpPr>
            <p:spPr bwMode="auto">
              <a:xfrm>
                <a:off x="3977" y="2729"/>
                <a:ext cx="18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K</a:t>
                </a:r>
              </a:p>
            </p:txBody>
          </p:sp>
        </p:grpSp>
        <p:grpSp>
          <p:nvGrpSpPr>
            <p:cNvPr id="115751" name="Group 39"/>
            <p:cNvGrpSpPr>
              <a:grpSpLocks/>
            </p:cNvGrpSpPr>
            <p:nvPr/>
          </p:nvGrpSpPr>
          <p:grpSpPr bwMode="auto">
            <a:xfrm>
              <a:off x="3876" y="2921"/>
              <a:ext cx="455" cy="213"/>
              <a:chOff x="3696" y="2921"/>
              <a:chExt cx="455" cy="213"/>
            </a:xfrm>
          </p:grpSpPr>
          <p:sp>
            <p:nvSpPr>
              <p:cNvPr id="115752" name="Line 40"/>
              <p:cNvSpPr>
                <a:spLocks noChangeShapeType="1"/>
              </p:cNvSpPr>
              <p:nvPr/>
            </p:nvSpPr>
            <p:spPr bwMode="auto">
              <a:xfrm>
                <a:off x="3696" y="3027"/>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53" name="Text Box 41"/>
              <p:cNvSpPr txBox="1">
                <a:spLocks noChangeArrowheads="1"/>
              </p:cNvSpPr>
              <p:nvPr/>
            </p:nvSpPr>
            <p:spPr bwMode="auto">
              <a:xfrm>
                <a:off x="3980" y="2921"/>
                <a:ext cx="17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L</a:t>
                </a:r>
              </a:p>
            </p:txBody>
          </p:sp>
        </p:grpSp>
        <p:grpSp>
          <p:nvGrpSpPr>
            <p:cNvPr id="115754" name="Group 42"/>
            <p:cNvGrpSpPr>
              <a:grpSpLocks/>
            </p:cNvGrpSpPr>
            <p:nvPr/>
          </p:nvGrpSpPr>
          <p:grpSpPr bwMode="auto">
            <a:xfrm>
              <a:off x="3876" y="3113"/>
              <a:ext cx="492" cy="212"/>
              <a:chOff x="3696" y="3113"/>
              <a:chExt cx="492" cy="212"/>
            </a:xfrm>
          </p:grpSpPr>
          <p:sp>
            <p:nvSpPr>
              <p:cNvPr id="115755" name="Line 43"/>
              <p:cNvSpPr>
                <a:spLocks noChangeShapeType="1"/>
              </p:cNvSpPr>
              <p:nvPr/>
            </p:nvSpPr>
            <p:spPr bwMode="auto">
              <a:xfrm>
                <a:off x="3696" y="3219"/>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56" name="Text Box 44"/>
              <p:cNvSpPr txBox="1">
                <a:spLocks noChangeArrowheads="1"/>
              </p:cNvSpPr>
              <p:nvPr/>
            </p:nvSpPr>
            <p:spPr bwMode="auto">
              <a:xfrm>
                <a:off x="3959" y="3113"/>
                <a:ext cx="22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M</a:t>
                </a:r>
              </a:p>
            </p:txBody>
          </p:sp>
        </p:grpSp>
        <p:grpSp>
          <p:nvGrpSpPr>
            <p:cNvPr id="115757" name="Group 45"/>
            <p:cNvGrpSpPr>
              <a:grpSpLocks/>
            </p:cNvGrpSpPr>
            <p:nvPr/>
          </p:nvGrpSpPr>
          <p:grpSpPr bwMode="auto">
            <a:xfrm>
              <a:off x="3876" y="3305"/>
              <a:ext cx="469" cy="213"/>
              <a:chOff x="3696" y="3305"/>
              <a:chExt cx="469" cy="213"/>
            </a:xfrm>
          </p:grpSpPr>
          <p:sp>
            <p:nvSpPr>
              <p:cNvPr id="115758" name="Line 46"/>
              <p:cNvSpPr>
                <a:spLocks noChangeShapeType="1"/>
              </p:cNvSpPr>
              <p:nvPr/>
            </p:nvSpPr>
            <p:spPr bwMode="auto">
              <a:xfrm>
                <a:off x="3696" y="341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59" name="Text Box 47"/>
              <p:cNvSpPr txBox="1">
                <a:spLocks noChangeArrowheads="1"/>
              </p:cNvSpPr>
              <p:nvPr/>
            </p:nvSpPr>
            <p:spPr bwMode="auto">
              <a:xfrm>
                <a:off x="3965" y="3305"/>
                <a:ext cx="200"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N</a:t>
                </a:r>
              </a:p>
            </p:txBody>
          </p:sp>
        </p:grpSp>
        <p:grpSp>
          <p:nvGrpSpPr>
            <p:cNvPr id="115760" name="Group 48"/>
            <p:cNvGrpSpPr>
              <a:grpSpLocks/>
            </p:cNvGrpSpPr>
            <p:nvPr/>
          </p:nvGrpSpPr>
          <p:grpSpPr bwMode="auto">
            <a:xfrm>
              <a:off x="3876" y="3497"/>
              <a:ext cx="471" cy="213"/>
              <a:chOff x="3696" y="3497"/>
              <a:chExt cx="471" cy="213"/>
            </a:xfrm>
          </p:grpSpPr>
          <p:sp>
            <p:nvSpPr>
              <p:cNvPr id="115761" name="Line 49"/>
              <p:cNvSpPr>
                <a:spLocks noChangeShapeType="1"/>
              </p:cNvSpPr>
              <p:nvPr/>
            </p:nvSpPr>
            <p:spPr bwMode="auto">
              <a:xfrm>
                <a:off x="3696" y="3603"/>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62" name="Text Box 50"/>
              <p:cNvSpPr txBox="1">
                <a:spLocks noChangeArrowheads="1"/>
              </p:cNvSpPr>
              <p:nvPr/>
            </p:nvSpPr>
            <p:spPr bwMode="auto">
              <a:xfrm>
                <a:off x="3965" y="3497"/>
                <a:ext cx="20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O</a:t>
                </a:r>
              </a:p>
            </p:txBody>
          </p:sp>
        </p:grpSp>
      </p:grpSp>
      <p:grpSp>
        <p:nvGrpSpPr>
          <p:cNvPr id="115763" name="Group 51"/>
          <p:cNvGrpSpPr>
            <a:grpSpLocks/>
          </p:cNvGrpSpPr>
          <p:nvPr/>
        </p:nvGrpSpPr>
        <p:grpSpPr bwMode="auto">
          <a:xfrm>
            <a:off x="2170117" y="1915160"/>
            <a:ext cx="781050" cy="4529138"/>
            <a:chOff x="4452" y="816"/>
            <a:chExt cx="492" cy="2853"/>
          </a:xfrm>
        </p:grpSpPr>
        <p:sp>
          <p:nvSpPr>
            <p:cNvPr id="115764" name="Line 52"/>
            <p:cNvSpPr>
              <a:spLocks noChangeShapeType="1"/>
            </p:cNvSpPr>
            <p:nvPr/>
          </p:nvSpPr>
          <p:spPr bwMode="auto">
            <a:xfrm>
              <a:off x="4560" y="816"/>
              <a:ext cx="0" cy="2832"/>
            </a:xfrm>
            <a:prstGeom prst="line">
              <a:avLst/>
            </a:prstGeom>
            <a:noFill/>
            <a:ln w="38100">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grpSp>
          <p:nvGrpSpPr>
            <p:cNvPr id="115765" name="Group 53"/>
            <p:cNvGrpSpPr>
              <a:grpSpLocks/>
            </p:cNvGrpSpPr>
            <p:nvPr/>
          </p:nvGrpSpPr>
          <p:grpSpPr bwMode="auto">
            <a:xfrm>
              <a:off x="4461" y="905"/>
              <a:ext cx="464" cy="213"/>
              <a:chOff x="3696" y="809"/>
              <a:chExt cx="464" cy="213"/>
            </a:xfrm>
          </p:grpSpPr>
          <p:sp>
            <p:nvSpPr>
              <p:cNvPr id="115766" name="Line 54"/>
              <p:cNvSpPr>
                <a:spLocks noChangeShapeType="1"/>
              </p:cNvSpPr>
              <p:nvPr/>
            </p:nvSpPr>
            <p:spPr bwMode="auto">
              <a:xfrm>
                <a:off x="3696" y="915"/>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67" name="Text Box 55"/>
              <p:cNvSpPr txBox="1">
                <a:spLocks noChangeArrowheads="1"/>
              </p:cNvSpPr>
              <p:nvPr/>
            </p:nvSpPr>
            <p:spPr bwMode="auto">
              <a:xfrm>
                <a:off x="3969" y="809"/>
                <a:ext cx="19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A</a:t>
                </a:r>
              </a:p>
            </p:txBody>
          </p:sp>
        </p:grpSp>
        <p:grpSp>
          <p:nvGrpSpPr>
            <p:cNvPr id="115768" name="Group 56"/>
            <p:cNvGrpSpPr>
              <a:grpSpLocks/>
            </p:cNvGrpSpPr>
            <p:nvPr/>
          </p:nvGrpSpPr>
          <p:grpSpPr bwMode="auto">
            <a:xfrm>
              <a:off x="4465" y="1324"/>
              <a:ext cx="466" cy="213"/>
              <a:chOff x="3696" y="1049"/>
              <a:chExt cx="466" cy="213"/>
            </a:xfrm>
          </p:grpSpPr>
          <p:sp>
            <p:nvSpPr>
              <p:cNvPr id="115769" name="Line 57"/>
              <p:cNvSpPr>
                <a:spLocks noChangeShapeType="1"/>
              </p:cNvSpPr>
              <p:nvPr/>
            </p:nvSpPr>
            <p:spPr bwMode="auto">
              <a:xfrm>
                <a:off x="3696" y="1155"/>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70" name="Text Box 58"/>
              <p:cNvSpPr txBox="1">
                <a:spLocks noChangeArrowheads="1"/>
              </p:cNvSpPr>
              <p:nvPr/>
            </p:nvSpPr>
            <p:spPr bwMode="auto">
              <a:xfrm>
                <a:off x="3975" y="1049"/>
                <a:ext cx="18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B</a:t>
                </a:r>
              </a:p>
            </p:txBody>
          </p:sp>
        </p:grpSp>
        <p:grpSp>
          <p:nvGrpSpPr>
            <p:cNvPr id="115771" name="Group 59"/>
            <p:cNvGrpSpPr>
              <a:grpSpLocks/>
            </p:cNvGrpSpPr>
            <p:nvPr/>
          </p:nvGrpSpPr>
          <p:grpSpPr bwMode="auto">
            <a:xfrm>
              <a:off x="4466" y="1152"/>
              <a:ext cx="474" cy="212"/>
              <a:chOff x="3696" y="1193"/>
              <a:chExt cx="474" cy="212"/>
            </a:xfrm>
          </p:grpSpPr>
          <p:sp>
            <p:nvSpPr>
              <p:cNvPr id="115772" name="Line 60"/>
              <p:cNvSpPr>
                <a:spLocks noChangeShapeType="1"/>
              </p:cNvSpPr>
              <p:nvPr/>
            </p:nvSpPr>
            <p:spPr bwMode="auto">
              <a:xfrm>
                <a:off x="3696" y="1299"/>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73" name="Text Box 61"/>
              <p:cNvSpPr txBox="1">
                <a:spLocks noChangeArrowheads="1"/>
              </p:cNvSpPr>
              <p:nvPr/>
            </p:nvSpPr>
            <p:spPr bwMode="auto">
              <a:xfrm>
                <a:off x="3977" y="1193"/>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C</a:t>
                </a:r>
              </a:p>
            </p:txBody>
          </p:sp>
        </p:grpSp>
        <p:grpSp>
          <p:nvGrpSpPr>
            <p:cNvPr id="115774" name="Group 62"/>
            <p:cNvGrpSpPr>
              <a:grpSpLocks/>
            </p:cNvGrpSpPr>
            <p:nvPr/>
          </p:nvGrpSpPr>
          <p:grpSpPr bwMode="auto">
            <a:xfrm>
              <a:off x="4464" y="1529"/>
              <a:ext cx="469" cy="213"/>
              <a:chOff x="4464" y="1529"/>
              <a:chExt cx="469" cy="213"/>
            </a:xfrm>
          </p:grpSpPr>
          <p:sp>
            <p:nvSpPr>
              <p:cNvPr id="115775" name="Line 63"/>
              <p:cNvSpPr>
                <a:spLocks noChangeShapeType="1"/>
              </p:cNvSpPr>
              <p:nvPr/>
            </p:nvSpPr>
            <p:spPr bwMode="auto">
              <a:xfrm>
                <a:off x="4464" y="1632"/>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76" name="Text Box 64"/>
              <p:cNvSpPr txBox="1">
                <a:spLocks noChangeArrowheads="1"/>
              </p:cNvSpPr>
              <p:nvPr/>
            </p:nvSpPr>
            <p:spPr bwMode="auto">
              <a:xfrm>
                <a:off x="4752" y="1529"/>
                <a:ext cx="18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Z</a:t>
                </a:r>
              </a:p>
            </p:txBody>
          </p:sp>
        </p:grpSp>
        <p:grpSp>
          <p:nvGrpSpPr>
            <p:cNvPr id="115777" name="Group 65"/>
            <p:cNvGrpSpPr>
              <a:grpSpLocks/>
            </p:cNvGrpSpPr>
            <p:nvPr/>
          </p:nvGrpSpPr>
          <p:grpSpPr bwMode="auto">
            <a:xfrm>
              <a:off x="4464" y="1673"/>
              <a:ext cx="457" cy="213"/>
              <a:chOff x="4464" y="1673"/>
              <a:chExt cx="457" cy="213"/>
            </a:xfrm>
          </p:grpSpPr>
          <p:sp>
            <p:nvSpPr>
              <p:cNvPr id="115778" name="Line 66"/>
              <p:cNvSpPr>
                <a:spLocks noChangeShapeType="1"/>
              </p:cNvSpPr>
              <p:nvPr/>
            </p:nvSpPr>
            <p:spPr bwMode="auto">
              <a:xfrm>
                <a:off x="4464" y="1776"/>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79" name="Text Box 67"/>
              <p:cNvSpPr txBox="1">
                <a:spLocks noChangeArrowheads="1"/>
              </p:cNvSpPr>
              <p:nvPr/>
            </p:nvSpPr>
            <p:spPr bwMode="auto">
              <a:xfrm>
                <a:off x="4742" y="1673"/>
                <a:ext cx="17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Y</a:t>
                </a:r>
              </a:p>
            </p:txBody>
          </p:sp>
        </p:grpSp>
        <p:grpSp>
          <p:nvGrpSpPr>
            <p:cNvPr id="115780" name="Group 68"/>
            <p:cNvGrpSpPr>
              <a:grpSpLocks/>
            </p:cNvGrpSpPr>
            <p:nvPr/>
          </p:nvGrpSpPr>
          <p:grpSpPr bwMode="auto">
            <a:xfrm>
              <a:off x="4464" y="1817"/>
              <a:ext cx="461" cy="213"/>
              <a:chOff x="4464" y="1817"/>
              <a:chExt cx="461" cy="213"/>
            </a:xfrm>
          </p:grpSpPr>
          <p:sp>
            <p:nvSpPr>
              <p:cNvPr id="115781" name="Line 69"/>
              <p:cNvSpPr>
                <a:spLocks noChangeShapeType="1"/>
              </p:cNvSpPr>
              <p:nvPr/>
            </p:nvSpPr>
            <p:spPr bwMode="auto">
              <a:xfrm>
                <a:off x="4464" y="1920"/>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82" name="Text Box 70"/>
              <p:cNvSpPr txBox="1">
                <a:spLocks noChangeArrowheads="1"/>
              </p:cNvSpPr>
              <p:nvPr/>
            </p:nvSpPr>
            <p:spPr bwMode="auto">
              <a:xfrm>
                <a:off x="4742" y="1817"/>
                <a:ext cx="18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X</a:t>
                </a:r>
              </a:p>
            </p:txBody>
          </p:sp>
        </p:grpSp>
        <p:grpSp>
          <p:nvGrpSpPr>
            <p:cNvPr id="115783" name="Group 71"/>
            <p:cNvGrpSpPr>
              <a:grpSpLocks/>
            </p:cNvGrpSpPr>
            <p:nvPr/>
          </p:nvGrpSpPr>
          <p:grpSpPr bwMode="auto">
            <a:xfrm>
              <a:off x="4464" y="1961"/>
              <a:ext cx="471" cy="213"/>
              <a:chOff x="4464" y="1961"/>
              <a:chExt cx="471" cy="213"/>
            </a:xfrm>
          </p:grpSpPr>
          <p:sp>
            <p:nvSpPr>
              <p:cNvPr id="115784" name="Line 72"/>
              <p:cNvSpPr>
                <a:spLocks noChangeShapeType="1"/>
              </p:cNvSpPr>
              <p:nvPr/>
            </p:nvSpPr>
            <p:spPr bwMode="auto">
              <a:xfrm>
                <a:off x="4464" y="2064"/>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85" name="Text Box 73"/>
              <p:cNvSpPr txBox="1">
                <a:spLocks noChangeArrowheads="1"/>
              </p:cNvSpPr>
              <p:nvPr/>
            </p:nvSpPr>
            <p:spPr bwMode="auto">
              <a:xfrm>
                <a:off x="4704" y="1961"/>
                <a:ext cx="23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W</a:t>
                </a:r>
              </a:p>
            </p:txBody>
          </p:sp>
        </p:grpSp>
        <p:grpSp>
          <p:nvGrpSpPr>
            <p:cNvPr id="115786" name="Group 74"/>
            <p:cNvGrpSpPr>
              <a:grpSpLocks/>
            </p:cNvGrpSpPr>
            <p:nvPr/>
          </p:nvGrpSpPr>
          <p:grpSpPr bwMode="auto">
            <a:xfrm>
              <a:off x="4464" y="2201"/>
              <a:ext cx="468" cy="213"/>
              <a:chOff x="3696" y="2105"/>
              <a:chExt cx="468" cy="213"/>
            </a:xfrm>
          </p:grpSpPr>
          <p:sp>
            <p:nvSpPr>
              <p:cNvPr id="115787" name="Line 75"/>
              <p:cNvSpPr>
                <a:spLocks noChangeShapeType="1"/>
              </p:cNvSpPr>
              <p:nvPr/>
            </p:nvSpPr>
            <p:spPr bwMode="auto">
              <a:xfrm>
                <a:off x="3696" y="221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88" name="Text Box 76"/>
              <p:cNvSpPr txBox="1">
                <a:spLocks noChangeArrowheads="1"/>
              </p:cNvSpPr>
              <p:nvPr/>
            </p:nvSpPr>
            <p:spPr bwMode="auto">
              <a:xfrm>
                <a:off x="3967" y="2105"/>
                <a:ext cx="19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H</a:t>
                </a:r>
              </a:p>
            </p:txBody>
          </p:sp>
        </p:grpSp>
        <p:grpSp>
          <p:nvGrpSpPr>
            <p:cNvPr id="115789" name="Group 77"/>
            <p:cNvGrpSpPr>
              <a:grpSpLocks/>
            </p:cNvGrpSpPr>
            <p:nvPr/>
          </p:nvGrpSpPr>
          <p:grpSpPr bwMode="auto">
            <a:xfrm>
              <a:off x="4466" y="2400"/>
              <a:ext cx="435" cy="213"/>
              <a:chOff x="3696" y="2537"/>
              <a:chExt cx="435" cy="213"/>
            </a:xfrm>
          </p:grpSpPr>
          <p:sp>
            <p:nvSpPr>
              <p:cNvPr id="115790" name="Line 78"/>
              <p:cNvSpPr>
                <a:spLocks noChangeShapeType="1"/>
              </p:cNvSpPr>
              <p:nvPr/>
            </p:nvSpPr>
            <p:spPr bwMode="auto">
              <a:xfrm>
                <a:off x="3696" y="2643"/>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91" name="Text Box 79"/>
              <p:cNvSpPr txBox="1">
                <a:spLocks noChangeArrowheads="1"/>
              </p:cNvSpPr>
              <p:nvPr/>
            </p:nvSpPr>
            <p:spPr bwMode="auto">
              <a:xfrm>
                <a:off x="3973" y="2537"/>
                <a:ext cx="15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J</a:t>
                </a:r>
              </a:p>
            </p:txBody>
          </p:sp>
        </p:grpSp>
        <p:grpSp>
          <p:nvGrpSpPr>
            <p:cNvPr id="115792" name="Group 80"/>
            <p:cNvGrpSpPr>
              <a:grpSpLocks/>
            </p:cNvGrpSpPr>
            <p:nvPr/>
          </p:nvGrpSpPr>
          <p:grpSpPr bwMode="auto">
            <a:xfrm>
              <a:off x="4452" y="2860"/>
              <a:ext cx="492" cy="212"/>
              <a:chOff x="3696" y="3113"/>
              <a:chExt cx="492" cy="212"/>
            </a:xfrm>
          </p:grpSpPr>
          <p:sp>
            <p:nvSpPr>
              <p:cNvPr id="115793" name="Line 81"/>
              <p:cNvSpPr>
                <a:spLocks noChangeShapeType="1"/>
              </p:cNvSpPr>
              <p:nvPr/>
            </p:nvSpPr>
            <p:spPr bwMode="auto">
              <a:xfrm>
                <a:off x="3696" y="3219"/>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94" name="Text Box 82"/>
              <p:cNvSpPr txBox="1">
                <a:spLocks noChangeArrowheads="1"/>
              </p:cNvSpPr>
              <p:nvPr/>
            </p:nvSpPr>
            <p:spPr bwMode="auto">
              <a:xfrm>
                <a:off x="3959" y="3113"/>
                <a:ext cx="22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M</a:t>
                </a:r>
              </a:p>
            </p:txBody>
          </p:sp>
        </p:grpSp>
        <p:grpSp>
          <p:nvGrpSpPr>
            <p:cNvPr id="115795" name="Group 83"/>
            <p:cNvGrpSpPr>
              <a:grpSpLocks/>
            </p:cNvGrpSpPr>
            <p:nvPr/>
          </p:nvGrpSpPr>
          <p:grpSpPr bwMode="auto">
            <a:xfrm>
              <a:off x="4464" y="2633"/>
              <a:ext cx="477" cy="212"/>
              <a:chOff x="4464" y="2633"/>
              <a:chExt cx="477" cy="212"/>
            </a:xfrm>
          </p:grpSpPr>
          <p:sp>
            <p:nvSpPr>
              <p:cNvPr id="115796" name="Line 84"/>
              <p:cNvSpPr>
                <a:spLocks noChangeShapeType="1"/>
              </p:cNvSpPr>
              <p:nvPr/>
            </p:nvSpPr>
            <p:spPr bwMode="auto">
              <a:xfrm>
                <a:off x="4464" y="2736"/>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797" name="Text Box 85"/>
              <p:cNvSpPr txBox="1">
                <a:spLocks noChangeArrowheads="1"/>
              </p:cNvSpPr>
              <p:nvPr/>
            </p:nvSpPr>
            <p:spPr bwMode="auto">
              <a:xfrm>
                <a:off x="4742" y="2633"/>
                <a:ext cx="19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V</a:t>
                </a:r>
              </a:p>
            </p:txBody>
          </p:sp>
        </p:grpSp>
        <p:grpSp>
          <p:nvGrpSpPr>
            <p:cNvPr id="115798" name="Group 86"/>
            <p:cNvGrpSpPr>
              <a:grpSpLocks/>
            </p:cNvGrpSpPr>
            <p:nvPr/>
          </p:nvGrpSpPr>
          <p:grpSpPr bwMode="auto">
            <a:xfrm>
              <a:off x="4464" y="3216"/>
              <a:ext cx="469" cy="213"/>
              <a:chOff x="3696" y="3305"/>
              <a:chExt cx="469" cy="213"/>
            </a:xfrm>
          </p:grpSpPr>
          <p:sp>
            <p:nvSpPr>
              <p:cNvPr id="115799" name="Line 87"/>
              <p:cNvSpPr>
                <a:spLocks noChangeShapeType="1"/>
              </p:cNvSpPr>
              <p:nvPr/>
            </p:nvSpPr>
            <p:spPr bwMode="auto">
              <a:xfrm>
                <a:off x="3696" y="341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00" name="Text Box 88"/>
              <p:cNvSpPr txBox="1">
                <a:spLocks noChangeArrowheads="1"/>
              </p:cNvSpPr>
              <p:nvPr/>
            </p:nvSpPr>
            <p:spPr bwMode="auto">
              <a:xfrm>
                <a:off x="3965" y="3305"/>
                <a:ext cx="200"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N</a:t>
                </a:r>
              </a:p>
            </p:txBody>
          </p:sp>
        </p:grpSp>
        <p:grpSp>
          <p:nvGrpSpPr>
            <p:cNvPr id="115801" name="Group 89"/>
            <p:cNvGrpSpPr>
              <a:grpSpLocks/>
            </p:cNvGrpSpPr>
            <p:nvPr/>
          </p:nvGrpSpPr>
          <p:grpSpPr bwMode="auto">
            <a:xfrm>
              <a:off x="4457" y="3456"/>
              <a:ext cx="471" cy="213"/>
              <a:chOff x="3696" y="3497"/>
              <a:chExt cx="471" cy="213"/>
            </a:xfrm>
          </p:grpSpPr>
          <p:sp>
            <p:nvSpPr>
              <p:cNvPr id="115802" name="Line 90"/>
              <p:cNvSpPr>
                <a:spLocks noChangeShapeType="1"/>
              </p:cNvSpPr>
              <p:nvPr/>
            </p:nvSpPr>
            <p:spPr bwMode="auto">
              <a:xfrm>
                <a:off x="3696" y="3603"/>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03" name="Text Box 91"/>
              <p:cNvSpPr txBox="1">
                <a:spLocks noChangeArrowheads="1"/>
              </p:cNvSpPr>
              <p:nvPr/>
            </p:nvSpPr>
            <p:spPr bwMode="auto">
              <a:xfrm>
                <a:off x="3965" y="3497"/>
                <a:ext cx="20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O</a:t>
                </a:r>
              </a:p>
            </p:txBody>
          </p:sp>
        </p:grpSp>
      </p:grpSp>
      <p:grpSp>
        <p:nvGrpSpPr>
          <p:cNvPr id="115804" name="Group 92"/>
          <p:cNvGrpSpPr>
            <a:grpSpLocks/>
          </p:cNvGrpSpPr>
          <p:nvPr/>
        </p:nvGrpSpPr>
        <p:grpSpPr bwMode="auto">
          <a:xfrm>
            <a:off x="6857998" y="3393124"/>
            <a:ext cx="742950" cy="1589088"/>
            <a:chOff x="2016" y="2188"/>
            <a:chExt cx="468" cy="1001"/>
          </a:xfrm>
        </p:grpSpPr>
        <p:sp>
          <p:nvSpPr>
            <p:cNvPr id="115805" name="Line 93"/>
            <p:cNvSpPr>
              <a:spLocks noChangeShapeType="1"/>
            </p:cNvSpPr>
            <p:nvPr/>
          </p:nvSpPr>
          <p:spPr bwMode="auto">
            <a:xfrm>
              <a:off x="2112" y="2208"/>
              <a:ext cx="0" cy="960"/>
            </a:xfrm>
            <a:prstGeom prst="line">
              <a:avLst/>
            </a:prstGeom>
            <a:noFill/>
            <a:ln w="38100">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grpSp>
          <p:nvGrpSpPr>
            <p:cNvPr id="115806" name="Group 94"/>
            <p:cNvGrpSpPr>
              <a:grpSpLocks/>
            </p:cNvGrpSpPr>
            <p:nvPr/>
          </p:nvGrpSpPr>
          <p:grpSpPr bwMode="auto">
            <a:xfrm>
              <a:off x="2016" y="2188"/>
              <a:ext cx="464" cy="213"/>
              <a:chOff x="3696" y="809"/>
              <a:chExt cx="464" cy="213"/>
            </a:xfrm>
          </p:grpSpPr>
          <p:sp>
            <p:nvSpPr>
              <p:cNvPr id="115807" name="Line 95"/>
              <p:cNvSpPr>
                <a:spLocks noChangeShapeType="1"/>
              </p:cNvSpPr>
              <p:nvPr/>
            </p:nvSpPr>
            <p:spPr bwMode="auto">
              <a:xfrm>
                <a:off x="3696" y="915"/>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08" name="Text Box 96"/>
              <p:cNvSpPr txBox="1">
                <a:spLocks noChangeArrowheads="1"/>
              </p:cNvSpPr>
              <p:nvPr/>
            </p:nvSpPr>
            <p:spPr bwMode="auto">
              <a:xfrm>
                <a:off x="3969" y="809"/>
                <a:ext cx="19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A</a:t>
                </a:r>
              </a:p>
            </p:txBody>
          </p:sp>
        </p:grpSp>
        <p:grpSp>
          <p:nvGrpSpPr>
            <p:cNvPr id="115809" name="Group 97"/>
            <p:cNvGrpSpPr>
              <a:grpSpLocks/>
            </p:cNvGrpSpPr>
            <p:nvPr/>
          </p:nvGrpSpPr>
          <p:grpSpPr bwMode="auto">
            <a:xfrm>
              <a:off x="2016" y="2332"/>
              <a:ext cx="466" cy="213"/>
              <a:chOff x="3696" y="1049"/>
              <a:chExt cx="466" cy="213"/>
            </a:xfrm>
          </p:grpSpPr>
          <p:sp>
            <p:nvSpPr>
              <p:cNvPr id="115810" name="Line 98"/>
              <p:cNvSpPr>
                <a:spLocks noChangeShapeType="1"/>
              </p:cNvSpPr>
              <p:nvPr/>
            </p:nvSpPr>
            <p:spPr bwMode="auto">
              <a:xfrm>
                <a:off x="3696" y="1155"/>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11" name="Text Box 99"/>
              <p:cNvSpPr txBox="1">
                <a:spLocks noChangeArrowheads="1"/>
              </p:cNvSpPr>
              <p:nvPr/>
            </p:nvSpPr>
            <p:spPr bwMode="auto">
              <a:xfrm>
                <a:off x="3975" y="1049"/>
                <a:ext cx="18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B</a:t>
                </a:r>
              </a:p>
            </p:txBody>
          </p:sp>
        </p:grpSp>
        <p:grpSp>
          <p:nvGrpSpPr>
            <p:cNvPr id="115812" name="Group 100"/>
            <p:cNvGrpSpPr>
              <a:grpSpLocks/>
            </p:cNvGrpSpPr>
            <p:nvPr/>
          </p:nvGrpSpPr>
          <p:grpSpPr bwMode="auto">
            <a:xfrm>
              <a:off x="2016" y="2716"/>
              <a:ext cx="468" cy="213"/>
              <a:chOff x="3696" y="2105"/>
              <a:chExt cx="468" cy="213"/>
            </a:xfrm>
          </p:grpSpPr>
          <p:sp>
            <p:nvSpPr>
              <p:cNvPr id="115813" name="Line 101"/>
              <p:cNvSpPr>
                <a:spLocks noChangeShapeType="1"/>
              </p:cNvSpPr>
              <p:nvPr/>
            </p:nvSpPr>
            <p:spPr bwMode="auto">
              <a:xfrm>
                <a:off x="3696" y="221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14" name="Text Box 102"/>
              <p:cNvSpPr txBox="1">
                <a:spLocks noChangeArrowheads="1"/>
              </p:cNvSpPr>
              <p:nvPr/>
            </p:nvSpPr>
            <p:spPr bwMode="auto">
              <a:xfrm>
                <a:off x="3967" y="2105"/>
                <a:ext cx="19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H</a:t>
                </a:r>
              </a:p>
            </p:txBody>
          </p:sp>
        </p:grpSp>
        <p:grpSp>
          <p:nvGrpSpPr>
            <p:cNvPr id="115815" name="Group 103"/>
            <p:cNvGrpSpPr>
              <a:grpSpLocks/>
            </p:cNvGrpSpPr>
            <p:nvPr/>
          </p:nvGrpSpPr>
          <p:grpSpPr bwMode="auto">
            <a:xfrm>
              <a:off x="2025" y="2860"/>
              <a:ext cx="434" cy="213"/>
              <a:chOff x="3696" y="2345"/>
              <a:chExt cx="434" cy="213"/>
            </a:xfrm>
          </p:grpSpPr>
          <p:sp>
            <p:nvSpPr>
              <p:cNvPr id="115816" name="Line 104"/>
              <p:cNvSpPr>
                <a:spLocks noChangeShapeType="1"/>
              </p:cNvSpPr>
              <p:nvPr/>
            </p:nvSpPr>
            <p:spPr bwMode="auto">
              <a:xfrm>
                <a:off x="3696" y="245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17" name="Text Box 105"/>
              <p:cNvSpPr txBox="1">
                <a:spLocks noChangeArrowheads="1"/>
              </p:cNvSpPr>
              <p:nvPr/>
            </p:nvSpPr>
            <p:spPr bwMode="auto">
              <a:xfrm>
                <a:off x="3981" y="2345"/>
                <a:ext cx="14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I</a:t>
                </a:r>
              </a:p>
            </p:txBody>
          </p:sp>
        </p:grpSp>
        <p:grpSp>
          <p:nvGrpSpPr>
            <p:cNvPr id="115818" name="Group 106"/>
            <p:cNvGrpSpPr>
              <a:grpSpLocks/>
            </p:cNvGrpSpPr>
            <p:nvPr/>
          </p:nvGrpSpPr>
          <p:grpSpPr bwMode="auto">
            <a:xfrm>
              <a:off x="2016" y="2976"/>
              <a:ext cx="435" cy="213"/>
              <a:chOff x="3696" y="2537"/>
              <a:chExt cx="435" cy="213"/>
            </a:xfrm>
          </p:grpSpPr>
          <p:sp>
            <p:nvSpPr>
              <p:cNvPr id="115819" name="Line 107"/>
              <p:cNvSpPr>
                <a:spLocks noChangeShapeType="1"/>
              </p:cNvSpPr>
              <p:nvPr/>
            </p:nvSpPr>
            <p:spPr bwMode="auto">
              <a:xfrm>
                <a:off x="3696" y="2643"/>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20" name="Text Box 108"/>
              <p:cNvSpPr txBox="1">
                <a:spLocks noChangeArrowheads="1"/>
              </p:cNvSpPr>
              <p:nvPr/>
            </p:nvSpPr>
            <p:spPr bwMode="auto">
              <a:xfrm>
                <a:off x="3973" y="2537"/>
                <a:ext cx="15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J</a:t>
                </a:r>
              </a:p>
            </p:txBody>
          </p:sp>
        </p:grpSp>
      </p:grpSp>
      <p:grpSp>
        <p:nvGrpSpPr>
          <p:cNvPr id="115821" name="Group 109"/>
          <p:cNvGrpSpPr>
            <a:grpSpLocks/>
          </p:cNvGrpSpPr>
          <p:nvPr/>
        </p:nvGrpSpPr>
        <p:grpSpPr bwMode="auto">
          <a:xfrm>
            <a:off x="6856415" y="2402525"/>
            <a:ext cx="754063" cy="827088"/>
            <a:chOff x="2015" y="1564"/>
            <a:chExt cx="475" cy="521"/>
          </a:xfrm>
        </p:grpSpPr>
        <p:sp>
          <p:nvSpPr>
            <p:cNvPr id="115822" name="Line 110"/>
            <p:cNvSpPr>
              <a:spLocks noChangeShapeType="1"/>
            </p:cNvSpPr>
            <p:nvPr/>
          </p:nvSpPr>
          <p:spPr bwMode="auto">
            <a:xfrm>
              <a:off x="2112" y="1584"/>
              <a:ext cx="0" cy="480"/>
            </a:xfrm>
            <a:prstGeom prst="line">
              <a:avLst/>
            </a:prstGeom>
            <a:noFill/>
            <a:ln w="38100">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grpSp>
          <p:nvGrpSpPr>
            <p:cNvPr id="115823" name="Group 111"/>
            <p:cNvGrpSpPr>
              <a:grpSpLocks/>
            </p:cNvGrpSpPr>
            <p:nvPr/>
          </p:nvGrpSpPr>
          <p:grpSpPr bwMode="auto">
            <a:xfrm>
              <a:off x="2016" y="1564"/>
              <a:ext cx="474" cy="212"/>
              <a:chOff x="3696" y="1193"/>
              <a:chExt cx="474" cy="212"/>
            </a:xfrm>
          </p:grpSpPr>
          <p:sp>
            <p:nvSpPr>
              <p:cNvPr id="115824" name="Line 112"/>
              <p:cNvSpPr>
                <a:spLocks noChangeShapeType="1"/>
              </p:cNvSpPr>
              <p:nvPr/>
            </p:nvSpPr>
            <p:spPr bwMode="auto">
              <a:xfrm>
                <a:off x="3696" y="1299"/>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25" name="Text Box 113"/>
              <p:cNvSpPr txBox="1">
                <a:spLocks noChangeArrowheads="1"/>
              </p:cNvSpPr>
              <p:nvPr/>
            </p:nvSpPr>
            <p:spPr bwMode="auto">
              <a:xfrm>
                <a:off x="3977" y="1193"/>
                <a:ext cx="19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C</a:t>
                </a:r>
              </a:p>
            </p:txBody>
          </p:sp>
        </p:grpSp>
        <p:grpSp>
          <p:nvGrpSpPr>
            <p:cNvPr id="115826" name="Group 114"/>
            <p:cNvGrpSpPr>
              <a:grpSpLocks/>
            </p:cNvGrpSpPr>
            <p:nvPr/>
          </p:nvGrpSpPr>
          <p:grpSpPr bwMode="auto">
            <a:xfrm>
              <a:off x="2016" y="1708"/>
              <a:ext cx="469" cy="213"/>
              <a:chOff x="3696" y="1385"/>
              <a:chExt cx="469" cy="213"/>
            </a:xfrm>
          </p:grpSpPr>
          <p:sp>
            <p:nvSpPr>
              <p:cNvPr id="115827" name="Line 115"/>
              <p:cNvSpPr>
                <a:spLocks noChangeShapeType="1"/>
              </p:cNvSpPr>
              <p:nvPr/>
            </p:nvSpPr>
            <p:spPr bwMode="auto">
              <a:xfrm>
                <a:off x="3696" y="149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28" name="Text Box 116"/>
              <p:cNvSpPr txBox="1">
                <a:spLocks noChangeArrowheads="1"/>
              </p:cNvSpPr>
              <p:nvPr/>
            </p:nvSpPr>
            <p:spPr bwMode="auto">
              <a:xfrm>
                <a:off x="3969" y="1385"/>
                <a:ext cx="19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D</a:t>
                </a:r>
              </a:p>
            </p:txBody>
          </p:sp>
        </p:grpSp>
        <p:grpSp>
          <p:nvGrpSpPr>
            <p:cNvPr id="115829" name="Group 117"/>
            <p:cNvGrpSpPr>
              <a:grpSpLocks/>
            </p:cNvGrpSpPr>
            <p:nvPr/>
          </p:nvGrpSpPr>
          <p:grpSpPr bwMode="auto">
            <a:xfrm>
              <a:off x="2015" y="1872"/>
              <a:ext cx="452" cy="213"/>
              <a:chOff x="3696" y="1385"/>
              <a:chExt cx="452" cy="213"/>
            </a:xfrm>
          </p:grpSpPr>
          <p:sp>
            <p:nvSpPr>
              <p:cNvPr id="115830" name="Line 118"/>
              <p:cNvSpPr>
                <a:spLocks noChangeShapeType="1"/>
              </p:cNvSpPr>
              <p:nvPr/>
            </p:nvSpPr>
            <p:spPr bwMode="auto">
              <a:xfrm>
                <a:off x="3696" y="149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31" name="Text Box 119"/>
              <p:cNvSpPr txBox="1">
                <a:spLocks noChangeArrowheads="1"/>
              </p:cNvSpPr>
              <p:nvPr/>
            </p:nvSpPr>
            <p:spPr bwMode="auto">
              <a:xfrm>
                <a:off x="3969" y="1385"/>
                <a:ext cx="17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Y</a:t>
                </a:r>
              </a:p>
            </p:txBody>
          </p:sp>
        </p:grpSp>
      </p:grpSp>
      <p:grpSp>
        <p:nvGrpSpPr>
          <p:cNvPr id="115832" name="Group 120"/>
          <p:cNvGrpSpPr>
            <a:grpSpLocks/>
          </p:cNvGrpSpPr>
          <p:nvPr/>
        </p:nvGrpSpPr>
        <p:grpSpPr bwMode="auto">
          <a:xfrm>
            <a:off x="6858000" y="5069523"/>
            <a:ext cx="781050" cy="1174750"/>
            <a:chOff x="2016" y="3244"/>
            <a:chExt cx="492" cy="740"/>
          </a:xfrm>
        </p:grpSpPr>
        <p:sp>
          <p:nvSpPr>
            <p:cNvPr id="115833" name="Line 121"/>
            <p:cNvSpPr>
              <a:spLocks noChangeShapeType="1"/>
            </p:cNvSpPr>
            <p:nvPr/>
          </p:nvSpPr>
          <p:spPr bwMode="auto">
            <a:xfrm>
              <a:off x="2112" y="3264"/>
              <a:ext cx="0" cy="720"/>
            </a:xfrm>
            <a:prstGeom prst="line">
              <a:avLst/>
            </a:prstGeom>
            <a:noFill/>
            <a:ln w="38100">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grpSp>
          <p:nvGrpSpPr>
            <p:cNvPr id="115834" name="Group 122"/>
            <p:cNvGrpSpPr>
              <a:grpSpLocks/>
            </p:cNvGrpSpPr>
            <p:nvPr/>
          </p:nvGrpSpPr>
          <p:grpSpPr bwMode="auto">
            <a:xfrm>
              <a:off x="2016" y="3244"/>
              <a:ext cx="455" cy="213"/>
              <a:chOff x="3696" y="2921"/>
              <a:chExt cx="455" cy="213"/>
            </a:xfrm>
          </p:grpSpPr>
          <p:sp>
            <p:nvSpPr>
              <p:cNvPr id="115835" name="Line 123"/>
              <p:cNvSpPr>
                <a:spLocks noChangeShapeType="1"/>
              </p:cNvSpPr>
              <p:nvPr/>
            </p:nvSpPr>
            <p:spPr bwMode="auto">
              <a:xfrm>
                <a:off x="3696" y="3027"/>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36" name="Text Box 124"/>
              <p:cNvSpPr txBox="1">
                <a:spLocks noChangeArrowheads="1"/>
              </p:cNvSpPr>
              <p:nvPr/>
            </p:nvSpPr>
            <p:spPr bwMode="auto">
              <a:xfrm>
                <a:off x="3980" y="2921"/>
                <a:ext cx="17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L</a:t>
                </a:r>
              </a:p>
            </p:txBody>
          </p:sp>
        </p:grpSp>
        <p:grpSp>
          <p:nvGrpSpPr>
            <p:cNvPr id="115837" name="Group 125"/>
            <p:cNvGrpSpPr>
              <a:grpSpLocks/>
            </p:cNvGrpSpPr>
            <p:nvPr/>
          </p:nvGrpSpPr>
          <p:grpSpPr bwMode="auto">
            <a:xfrm>
              <a:off x="2016" y="3340"/>
              <a:ext cx="492" cy="212"/>
              <a:chOff x="3696" y="3113"/>
              <a:chExt cx="492" cy="212"/>
            </a:xfrm>
          </p:grpSpPr>
          <p:sp>
            <p:nvSpPr>
              <p:cNvPr id="115838" name="Line 126"/>
              <p:cNvSpPr>
                <a:spLocks noChangeShapeType="1"/>
              </p:cNvSpPr>
              <p:nvPr/>
            </p:nvSpPr>
            <p:spPr bwMode="auto">
              <a:xfrm>
                <a:off x="3696" y="3219"/>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39" name="Text Box 127"/>
              <p:cNvSpPr txBox="1">
                <a:spLocks noChangeArrowheads="1"/>
              </p:cNvSpPr>
              <p:nvPr/>
            </p:nvSpPr>
            <p:spPr bwMode="auto">
              <a:xfrm>
                <a:off x="3959" y="3113"/>
                <a:ext cx="22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M</a:t>
                </a:r>
              </a:p>
            </p:txBody>
          </p:sp>
        </p:grpSp>
        <p:grpSp>
          <p:nvGrpSpPr>
            <p:cNvPr id="115840" name="Group 128"/>
            <p:cNvGrpSpPr>
              <a:grpSpLocks/>
            </p:cNvGrpSpPr>
            <p:nvPr/>
          </p:nvGrpSpPr>
          <p:grpSpPr bwMode="auto">
            <a:xfrm>
              <a:off x="2016" y="3532"/>
              <a:ext cx="469" cy="213"/>
              <a:chOff x="3696" y="3305"/>
              <a:chExt cx="469" cy="213"/>
            </a:xfrm>
          </p:grpSpPr>
          <p:sp>
            <p:nvSpPr>
              <p:cNvPr id="115841" name="Line 129"/>
              <p:cNvSpPr>
                <a:spLocks noChangeShapeType="1"/>
              </p:cNvSpPr>
              <p:nvPr/>
            </p:nvSpPr>
            <p:spPr bwMode="auto">
              <a:xfrm>
                <a:off x="3696" y="341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42" name="Text Box 130"/>
              <p:cNvSpPr txBox="1">
                <a:spLocks noChangeArrowheads="1"/>
              </p:cNvSpPr>
              <p:nvPr/>
            </p:nvSpPr>
            <p:spPr bwMode="auto">
              <a:xfrm>
                <a:off x="3965" y="3305"/>
                <a:ext cx="200"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N</a:t>
                </a:r>
              </a:p>
            </p:txBody>
          </p:sp>
        </p:grpSp>
        <p:grpSp>
          <p:nvGrpSpPr>
            <p:cNvPr id="115843" name="Group 131"/>
            <p:cNvGrpSpPr>
              <a:grpSpLocks/>
            </p:cNvGrpSpPr>
            <p:nvPr/>
          </p:nvGrpSpPr>
          <p:grpSpPr bwMode="auto">
            <a:xfrm>
              <a:off x="2016" y="3724"/>
              <a:ext cx="471" cy="213"/>
              <a:chOff x="3696" y="3497"/>
              <a:chExt cx="471" cy="213"/>
            </a:xfrm>
          </p:grpSpPr>
          <p:sp>
            <p:nvSpPr>
              <p:cNvPr id="115844" name="Line 132"/>
              <p:cNvSpPr>
                <a:spLocks noChangeShapeType="1"/>
              </p:cNvSpPr>
              <p:nvPr/>
            </p:nvSpPr>
            <p:spPr bwMode="auto">
              <a:xfrm>
                <a:off x="3696" y="3603"/>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45" name="Text Box 133"/>
              <p:cNvSpPr txBox="1">
                <a:spLocks noChangeArrowheads="1"/>
              </p:cNvSpPr>
              <p:nvPr/>
            </p:nvSpPr>
            <p:spPr bwMode="auto">
              <a:xfrm>
                <a:off x="3965" y="3497"/>
                <a:ext cx="20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O</a:t>
                </a:r>
              </a:p>
            </p:txBody>
          </p:sp>
        </p:grpSp>
      </p:grpSp>
      <p:sp>
        <p:nvSpPr>
          <p:cNvPr id="115846" name="Line 134"/>
          <p:cNvSpPr>
            <a:spLocks noChangeShapeType="1"/>
          </p:cNvSpPr>
          <p:nvPr/>
        </p:nvSpPr>
        <p:spPr bwMode="auto">
          <a:xfrm flipH="1">
            <a:off x="5638800" y="4110673"/>
            <a:ext cx="1143000" cy="0"/>
          </a:xfrm>
          <a:prstGeom prst="line">
            <a:avLst/>
          </a:prstGeom>
          <a:noFill/>
          <a:ln w="38100">
            <a:solidFill>
              <a:srgbClr val="0D0D0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15847" name="Group 135"/>
          <p:cNvGrpSpPr>
            <a:grpSpLocks/>
          </p:cNvGrpSpPr>
          <p:nvPr/>
        </p:nvGrpSpPr>
        <p:grpSpPr bwMode="auto">
          <a:xfrm>
            <a:off x="5029198" y="3396299"/>
            <a:ext cx="742950" cy="1589088"/>
            <a:chOff x="2016" y="2188"/>
            <a:chExt cx="468" cy="1001"/>
          </a:xfrm>
        </p:grpSpPr>
        <p:sp>
          <p:nvSpPr>
            <p:cNvPr id="115848" name="Line 136"/>
            <p:cNvSpPr>
              <a:spLocks noChangeShapeType="1"/>
            </p:cNvSpPr>
            <p:nvPr/>
          </p:nvSpPr>
          <p:spPr bwMode="auto">
            <a:xfrm>
              <a:off x="2112" y="2208"/>
              <a:ext cx="0" cy="960"/>
            </a:xfrm>
            <a:prstGeom prst="line">
              <a:avLst/>
            </a:prstGeom>
            <a:noFill/>
            <a:ln w="38100">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grpSp>
          <p:nvGrpSpPr>
            <p:cNvPr id="115849" name="Group 137"/>
            <p:cNvGrpSpPr>
              <a:grpSpLocks/>
            </p:cNvGrpSpPr>
            <p:nvPr/>
          </p:nvGrpSpPr>
          <p:grpSpPr bwMode="auto">
            <a:xfrm>
              <a:off x="2016" y="2188"/>
              <a:ext cx="464" cy="213"/>
              <a:chOff x="3696" y="809"/>
              <a:chExt cx="464" cy="213"/>
            </a:xfrm>
          </p:grpSpPr>
          <p:sp>
            <p:nvSpPr>
              <p:cNvPr id="115850" name="Line 138"/>
              <p:cNvSpPr>
                <a:spLocks noChangeShapeType="1"/>
              </p:cNvSpPr>
              <p:nvPr/>
            </p:nvSpPr>
            <p:spPr bwMode="auto">
              <a:xfrm>
                <a:off x="3696" y="915"/>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51" name="Text Box 139"/>
              <p:cNvSpPr txBox="1">
                <a:spLocks noChangeArrowheads="1"/>
              </p:cNvSpPr>
              <p:nvPr/>
            </p:nvSpPr>
            <p:spPr bwMode="auto">
              <a:xfrm>
                <a:off x="3969" y="809"/>
                <a:ext cx="19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A</a:t>
                </a:r>
              </a:p>
            </p:txBody>
          </p:sp>
        </p:grpSp>
        <p:grpSp>
          <p:nvGrpSpPr>
            <p:cNvPr id="115852" name="Group 140"/>
            <p:cNvGrpSpPr>
              <a:grpSpLocks/>
            </p:cNvGrpSpPr>
            <p:nvPr/>
          </p:nvGrpSpPr>
          <p:grpSpPr bwMode="auto">
            <a:xfrm>
              <a:off x="2016" y="2332"/>
              <a:ext cx="466" cy="213"/>
              <a:chOff x="3696" y="1049"/>
              <a:chExt cx="466" cy="213"/>
            </a:xfrm>
          </p:grpSpPr>
          <p:sp>
            <p:nvSpPr>
              <p:cNvPr id="115853" name="Line 141"/>
              <p:cNvSpPr>
                <a:spLocks noChangeShapeType="1"/>
              </p:cNvSpPr>
              <p:nvPr/>
            </p:nvSpPr>
            <p:spPr bwMode="auto">
              <a:xfrm>
                <a:off x="3696" y="1155"/>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54" name="Text Box 142"/>
              <p:cNvSpPr txBox="1">
                <a:spLocks noChangeArrowheads="1"/>
              </p:cNvSpPr>
              <p:nvPr/>
            </p:nvSpPr>
            <p:spPr bwMode="auto">
              <a:xfrm>
                <a:off x="3975" y="1049"/>
                <a:ext cx="18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B</a:t>
                </a:r>
              </a:p>
            </p:txBody>
          </p:sp>
        </p:grpSp>
        <p:grpSp>
          <p:nvGrpSpPr>
            <p:cNvPr id="115855" name="Group 143"/>
            <p:cNvGrpSpPr>
              <a:grpSpLocks/>
            </p:cNvGrpSpPr>
            <p:nvPr/>
          </p:nvGrpSpPr>
          <p:grpSpPr bwMode="auto">
            <a:xfrm>
              <a:off x="2016" y="2716"/>
              <a:ext cx="468" cy="213"/>
              <a:chOff x="3696" y="2105"/>
              <a:chExt cx="468" cy="213"/>
            </a:xfrm>
          </p:grpSpPr>
          <p:sp>
            <p:nvSpPr>
              <p:cNvPr id="115856" name="Line 144"/>
              <p:cNvSpPr>
                <a:spLocks noChangeShapeType="1"/>
              </p:cNvSpPr>
              <p:nvPr/>
            </p:nvSpPr>
            <p:spPr bwMode="auto">
              <a:xfrm>
                <a:off x="3696" y="221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57" name="Text Box 145"/>
              <p:cNvSpPr txBox="1">
                <a:spLocks noChangeArrowheads="1"/>
              </p:cNvSpPr>
              <p:nvPr/>
            </p:nvSpPr>
            <p:spPr bwMode="auto">
              <a:xfrm>
                <a:off x="3967" y="2105"/>
                <a:ext cx="19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H</a:t>
                </a:r>
              </a:p>
            </p:txBody>
          </p:sp>
        </p:grpSp>
        <p:grpSp>
          <p:nvGrpSpPr>
            <p:cNvPr id="115858" name="Group 146"/>
            <p:cNvGrpSpPr>
              <a:grpSpLocks/>
            </p:cNvGrpSpPr>
            <p:nvPr/>
          </p:nvGrpSpPr>
          <p:grpSpPr bwMode="auto">
            <a:xfrm>
              <a:off x="2025" y="2860"/>
              <a:ext cx="434" cy="213"/>
              <a:chOff x="3696" y="2345"/>
              <a:chExt cx="434" cy="213"/>
            </a:xfrm>
          </p:grpSpPr>
          <p:sp>
            <p:nvSpPr>
              <p:cNvPr id="115859" name="Line 147"/>
              <p:cNvSpPr>
                <a:spLocks noChangeShapeType="1"/>
              </p:cNvSpPr>
              <p:nvPr/>
            </p:nvSpPr>
            <p:spPr bwMode="auto">
              <a:xfrm>
                <a:off x="3696" y="245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60" name="Text Box 148"/>
              <p:cNvSpPr txBox="1">
                <a:spLocks noChangeArrowheads="1"/>
              </p:cNvSpPr>
              <p:nvPr/>
            </p:nvSpPr>
            <p:spPr bwMode="auto">
              <a:xfrm>
                <a:off x="3981" y="2345"/>
                <a:ext cx="14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I</a:t>
                </a:r>
              </a:p>
            </p:txBody>
          </p:sp>
        </p:grpSp>
        <p:grpSp>
          <p:nvGrpSpPr>
            <p:cNvPr id="115861" name="Group 149"/>
            <p:cNvGrpSpPr>
              <a:grpSpLocks/>
            </p:cNvGrpSpPr>
            <p:nvPr/>
          </p:nvGrpSpPr>
          <p:grpSpPr bwMode="auto">
            <a:xfrm>
              <a:off x="2016" y="2976"/>
              <a:ext cx="435" cy="213"/>
              <a:chOff x="3696" y="2537"/>
              <a:chExt cx="435" cy="213"/>
            </a:xfrm>
          </p:grpSpPr>
          <p:sp>
            <p:nvSpPr>
              <p:cNvPr id="115862" name="Line 150"/>
              <p:cNvSpPr>
                <a:spLocks noChangeShapeType="1"/>
              </p:cNvSpPr>
              <p:nvPr/>
            </p:nvSpPr>
            <p:spPr bwMode="auto">
              <a:xfrm>
                <a:off x="3696" y="2643"/>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63" name="Text Box 151"/>
              <p:cNvSpPr txBox="1">
                <a:spLocks noChangeArrowheads="1"/>
              </p:cNvSpPr>
              <p:nvPr/>
            </p:nvSpPr>
            <p:spPr bwMode="auto">
              <a:xfrm>
                <a:off x="3973" y="2537"/>
                <a:ext cx="15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J</a:t>
                </a:r>
              </a:p>
            </p:txBody>
          </p:sp>
        </p:grpSp>
      </p:grpSp>
      <p:sp>
        <p:nvSpPr>
          <p:cNvPr id="115864" name="Line 152"/>
          <p:cNvSpPr>
            <a:spLocks noChangeShapeType="1"/>
          </p:cNvSpPr>
          <p:nvPr/>
        </p:nvSpPr>
        <p:spPr bwMode="auto">
          <a:xfrm flipH="1">
            <a:off x="5715000" y="5634673"/>
            <a:ext cx="1143000" cy="0"/>
          </a:xfrm>
          <a:prstGeom prst="line">
            <a:avLst/>
          </a:prstGeom>
          <a:noFill/>
          <a:ln w="38100">
            <a:solidFill>
              <a:srgbClr val="0D0D0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15865" name="Group 153"/>
          <p:cNvGrpSpPr>
            <a:grpSpLocks/>
          </p:cNvGrpSpPr>
          <p:nvPr/>
        </p:nvGrpSpPr>
        <p:grpSpPr bwMode="auto">
          <a:xfrm>
            <a:off x="5029200" y="5177473"/>
            <a:ext cx="781050" cy="1174750"/>
            <a:chOff x="2016" y="3244"/>
            <a:chExt cx="492" cy="740"/>
          </a:xfrm>
        </p:grpSpPr>
        <p:sp>
          <p:nvSpPr>
            <p:cNvPr id="115866" name="Line 154"/>
            <p:cNvSpPr>
              <a:spLocks noChangeShapeType="1"/>
            </p:cNvSpPr>
            <p:nvPr/>
          </p:nvSpPr>
          <p:spPr bwMode="auto">
            <a:xfrm>
              <a:off x="2112" y="3264"/>
              <a:ext cx="0" cy="720"/>
            </a:xfrm>
            <a:prstGeom prst="line">
              <a:avLst/>
            </a:prstGeom>
            <a:noFill/>
            <a:ln w="38100">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grpSp>
          <p:nvGrpSpPr>
            <p:cNvPr id="115867" name="Group 155"/>
            <p:cNvGrpSpPr>
              <a:grpSpLocks/>
            </p:cNvGrpSpPr>
            <p:nvPr/>
          </p:nvGrpSpPr>
          <p:grpSpPr bwMode="auto">
            <a:xfrm>
              <a:off x="2016" y="3244"/>
              <a:ext cx="455" cy="213"/>
              <a:chOff x="3696" y="2921"/>
              <a:chExt cx="455" cy="213"/>
            </a:xfrm>
          </p:grpSpPr>
          <p:sp>
            <p:nvSpPr>
              <p:cNvPr id="115868" name="Line 156"/>
              <p:cNvSpPr>
                <a:spLocks noChangeShapeType="1"/>
              </p:cNvSpPr>
              <p:nvPr/>
            </p:nvSpPr>
            <p:spPr bwMode="auto">
              <a:xfrm>
                <a:off x="3696" y="3027"/>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69" name="Text Box 157"/>
              <p:cNvSpPr txBox="1">
                <a:spLocks noChangeArrowheads="1"/>
              </p:cNvSpPr>
              <p:nvPr/>
            </p:nvSpPr>
            <p:spPr bwMode="auto">
              <a:xfrm>
                <a:off x="3980" y="2921"/>
                <a:ext cx="17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L</a:t>
                </a:r>
              </a:p>
            </p:txBody>
          </p:sp>
        </p:grpSp>
        <p:grpSp>
          <p:nvGrpSpPr>
            <p:cNvPr id="115870" name="Group 158"/>
            <p:cNvGrpSpPr>
              <a:grpSpLocks/>
            </p:cNvGrpSpPr>
            <p:nvPr/>
          </p:nvGrpSpPr>
          <p:grpSpPr bwMode="auto">
            <a:xfrm>
              <a:off x="2016" y="3340"/>
              <a:ext cx="492" cy="212"/>
              <a:chOff x="3696" y="3113"/>
              <a:chExt cx="492" cy="212"/>
            </a:xfrm>
          </p:grpSpPr>
          <p:sp>
            <p:nvSpPr>
              <p:cNvPr id="115871" name="Line 159"/>
              <p:cNvSpPr>
                <a:spLocks noChangeShapeType="1"/>
              </p:cNvSpPr>
              <p:nvPr/>
            </p:nvSpPr>
            <p:spPr bwMode="auto">
              <a:xfrm>
                <a:off x="3696" y="3219"/>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72" name="Text Box 160"/>
              <p:cNvSpPr txBox="1">
                <a:spLocks noChangeArrowheads="1"/>
              </p:cNvSpPr>
              <p:nvPr/>
            </p:nvSpPr>
            <p:spPr bwMode="auto">
              <a:xfrm>
                <a:off x="3959" y="3113"/>
                <a:ext cx="22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M</a:t>
                </a:r>
              </a:p>
            </p:txBody>
          </p:sp>
        </p:grpSp>
        <p:grpSp>
          <p:nvGrpSpPr>
            <p:cNvPr id="115873" name="Group 161"/>
            <p:cNvGrpSpPr>
              <a:grpSpLocks/>
            </p:cNvGrpSpPr>
            <p:nvPr/>
          </p:nvGrpSpPr>
          <p:grpSpPr bwMode="auto">
            <a:xfrm>
              <a:off x="2016" y="3532"/>
              <a:ext cx="469" cy="213"/>
              <a:chOff x="3696" y="3305"/>
              <a:chExt cx="469" cy="213"/>
            </a:xfrm>
          </p:grpSpPr>
          <p:sp>
            <p:nvSpPr>
              <p:cNvPr id="115874" name="Line 162"/>
              <p:cNvSpPr>
                <a:spLocks noChangeShapeType="1"/>
              </p:cNvSpPr>
              <p:nvPr/>
            </p:nvSpPr>
            <p:spPr bwMode="auto">
              <a:xfrm>
                <a:off x="3696" y="3411"/>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75" name="Text Box 163"/>
              <p:cNvSpPr txBox="1">
                <a:spLocks noChangeArrowheads="1"/>
              </p:cNvSpPr>
              <p:nvPr/>
            </p:nvSpPr>
            <p:spPr bwMode="auto">
              <a:xfrm>
                <a:off x="3965" y="3305"/>
                <a:ext cx="200"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N</a:t>
                </a:r>
              </a:p>
            </p:txBody>
          </p:sp>
        </p:grpSp>
        <p:grpSp>
          <p:nvGrpSpPr>
            <p:cNvPr id="115876" name="Group 164"/>
            <p:cNvGrpSpPr>
              <a:grpSpLocks/>
            </p:cNvGrpSpPr>
            <p:nvPr/>
          </p:nvGrpSpPr>
          <p:grpSpPr bwMode="auto">
            <a:xfrm>
              <a:off x="2016" y="3724"/>
              <a:ext cx="471" cy="213"/>
              <a:chOff x="3696" y="3497"/>
              <a:chExt cx="471" cy="213"/>
            </a:xfrm>
          </p:grpSpPr>
          <p:sp>
            <p:nvSpPr>
              <p:cNvPr id="115877" name="Line 165"/>
              <p:cNvSpPr>
                <a:spLocks noChangeShapeType="1"/>
              </p:cNvSpPr>
              <p:nvPr/>
            </p:nvSpPr>
            <p:spPr bwMode="auto">
              <a:xfrm>
                <a:off x="3696" y="3603"/>
                <a:ext cx="192" cy="0"/>
              </a:xfrm>
              <a:prstGeom prst="line">
                <a:avLst/>
              </a:prstGeom>
              <a:noFill/>
              <a:ln w="9525">
                <a:solidFill>
                  <a:srgbClr val="0D0D0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D0D0D"/>
                  </a:solidFill>
                </a:endParaRPr>
              </a:p>
            </p:txBody>
          </p:sp>
          <p:sp>
            <p:nvSpPr>
              <p:cNvPr id="115878" name="Text Box 166"/>
              <p:cNvSpPr txBox="1">
                <a:spLocks noChangeArrowheads="1"/>
              </p:cNvSpPr>
              <p:nvPr/>
            </p:nvSpPr>
            <p:spPr bwMode="auto">
              <a:xfrm>
                <a:off x="3965" y="3497"/>
                <a:ext cx="20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0D0D0D"/>
                    </a:solidFill>
                  </a:rPr>
                  <a:t>O</a:t>
                </a:r>
              </a:p>
            </p:txBody>
          </p:sp>
        </p:grpSp>
      </p:grpSp>
      <p:grpSp>
        <p:nvGrpSpPr>
          <p:cNvPr id="115879" name="Group 167"/>
          <p:cNvGrpSpPr>
            <a:grpSpLocks/>
          </p:cNvGrpSpPr>
          <p:nvPr/>
        </p:nvGrpSpPr>
        <p:grpSpPr bwMode="auto">
          <a:xfrm>
            <a:off x="5105400" y="2815273"/>
            <a:ext cx="1600200" cy="2209800"/>
            <a:chOff x="912" y="1824"/>
            <a:chExt cx="1008" cy="1392"/>
          </a:xfrm>
        </p:grpSpPr>
        <p:sp>
          <p:nvSpPr>
            <p:cNvPr id="115880" name="Line 168"/>
            <p:cNvSpPr>
              <a:spLocks noChangeShapeType="1"/>
            </p:cNvSpPr>
            <p:nvPr/>
          </p:nvSpPr>
          <p:spPr bwMode="auto">
            <a:xfrm flipH="1">
              <a:off x="912" y="1824"/>
              <a:ext cx="1008" cy="0"/>
            </a:xfrm>
            <a:prstGeom prst="line">
              <a:avLst/>
            </a:prstGeom>
            <a:noFill/>
            <a:ln w="28575">
              <a:solidFill>
                <a:srgbClr val="0D0D0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5881" name="Line 169"/>
            <p:cNvSpPr>
              <a:spLocks noChangeShapeType="1"/>
            </p:cNvSpPr>
            <p:nvPr/>
          </p:nvSpPr>
          <p:spPr bwMode="auto">
            <a:xfrm flipH="1">
              <a:off x="1104" y="1824"/>
              <a:ext cx="816" cy="1392"/>
            </a:xfrm>
            <a:prstGeom prst="line">
              <a:avLst/>
            </a:prstGeom>
            <a:noFill/>
            <a:ln w="38100">
              <a:solidFill>
                <a:srgbClr val="0D0D0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5882" name="Text Box 170"/>
            <p:cNvSpPr txBox="1">
              <a:spLocks noChangeArrowheads="1"/>
            </p:cNvSpPr>
            <p:nvPr/>
          </p:nvSpPr>
          <p:spPr bwMode="auto">
            <a:xfrm>
              <a:off x="1622" y="1865"/>
              <a:ext cx="17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b="1" dirty="0">
                  <a:solidFill>
                    <a:srgbClr val="0D0D0D"/>
                  </a:solidFill>
                </a:rPr>
                <a:t>?</a:t>
              </a:r>
            </a:p>
          </p:txBody>
        </p:sp>
      </p:grpSp>
      <p:grpSp>
        <p:nvGrpSpPr>
          <p:cNvPr id="115883" name="Group 171"/>
          <p:cNvGrpSpPr>
            <a:grpSpLocks/>
          </p:cNvGrpSpPr>
          <p:nvPr/>
        </p:nvGrpSpPr>
        <p:grpSpPr bwMode="auto">
          <a:xfrm>
            <a:off x="1676400" y="2448560"/>
            <a:ext cx="457200" cy="381000"/>
            <a:chOff x="1056" y="1344"/>
            <a:chExt cx="288" cy="240"/>
          </a:xfrm>
        </p:grpSpPr>
        <p:sp>
          <p:nvSpPr>
            <p:cNvPr id="115884" name="Line 172"/>
            <p:cNvSpPr>
              <a:spLocks noChangeShapeType="1"/>
            </p:cNvSpPr>
            <p:nvPr/>
          </p:nvSpPr>
          <p:spPr bwMode="auto">
            <a:xfrm>
              <a:off x="1104" y="1344"/>
              <a:ext cx="240" cy="24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5885" name="Line 173"/>
            <p:cNvSpPr>
              <a:spLocks noChangeShapeType="1"/>
            </p:cNvSpPr>
            <p:nvPr/>
          </p:nvSpPr>
          <p:spPr bwMode="auto">
            <a:xfrm flipV="1">
              <a:off x="1056" y="1440"/>
              <a:ext cx="288" cy="4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15886" name="Group 174"/>
          <p:cNvGrpSpPr>
            <a:grpSpLocks/>
          </p:cNvGrpSpPr>
          <p:nvPr/>
        </p:nvGrpSpPr>
        <p:grpSpPr bwMode="auto">
          <a:xfrm>
            <a:off x="2562225" y="3026410"/>
            <a:ext cx="457200" cy="2089150"/>
            <a:chOff x="1614" y="1708"/>
            <a:chExt cx="288" cy="1316"/>
          </a:xfrm>
        </p:grpSpPr>
        <p:sp>
          <p:nvSpPr>
            <p:cNvPr id="115887" name="Oval 175"/>
            <p:cNvSpPr>
              <a:spLocks noChangeArrowheads="1"/>
            </p:cNvSpPr>
            <p:nvPr/>
          </p:nvSpPr>
          <p:spPr bwMode="auto">
            <a:xfrm>
              <a:off x="1614" y="1708"/>
              <a:ext cx="288" cy="672"/>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5888" name="Oval 176"/>
            <p:cNvSpPr>
              <a:spLocks noChangeArrowheads="1"/>
            </p:cNvSpPr>
            <p:nvPr/>
          </p:nvSpPr>
          <p:spPr bwMode="auto">
            <a:xfrm>
              <a:off x="1632" y="2832"/>
              <a:ext cx="240" cy="192"/>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5889" name="Group 177"/>
          <p:cNvGrpSpPr>
            <a:grpSpLocks/>
          </p:cNvGrpSpPr>
          <p:nvPr/>
        </p:nvGrpSpPr>
        <p:grpSpPr bwMode="auto">
          <a:xfrm>
            <a:off x="1371600" y="2829560"/>
            <a:ext cx="381000" cy="2743200"/>
            <a:chOff x="864" y="1584"/>
            <a:chExt cx="240" cy="1728"/>
          </a:xfrm>
        </p:grpSpPr>
        <p:sp>
          <p:nvSpPr>
            <p:cNvPr id="115890" name="Oval 178"/>
            <p:cNvSpPr>
              <a:spLocks noChangeArrowheads="1"/>
            </p:cNvSpPr>
            <p:nvPr/>
          </p:nvSpPr>
          <p:spPr bwMode="auto">
            <a:xfrm>
              <a:off x="864" y="1584"/>
              <a:ext cx="240" cy="816"/>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5891" name="Oval 179"/>
            <p:cNvSpPr>
              <a:spLocks noChangeArrowheads="1"/>
            </p:cNvSpPr>
            <p:nvPr/>
          </p:nvSpPr>
          <p:spPr bwMode="auto">
            <a:xfrm>
              <a:off x="912" y="2496"/>
              <a:ext cx="192" cy="288"/>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5892" name="Oval 180"/>
            <p:cNvSpPr>
              <a:spLocks noChangeArrowheads="1"/>
            </p:cNvSpPr>
            <p:nvPr/>
          </p:nvSpPr>
          <p:spPr bwMode="auto">
            <a:xfrm>
              <a:off x="912" y="2928"/>
              <a:ext cx="192" cy="384"/>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82" name="Rectangle 181"/>
          <p:cNvSpPr/>
          <p:nvPr/>
        </p:nvSpPr>
        <p:spPr>
          <a:xfrm>
            <a:off x="-25175" y="-18548"/>
            <a:ext cx="5409053" cy="646331"/>
          </a:xfrm>
          <a:prstGeom prst="rect">
            <a:avLst/>
          </a:prstGeom>
        </p:spPr>
        <p:txBody>
          <a:bodyPr wrap="none">
            <a:spAutoFit/>
          </a:bodyPr>
          <a:lstStyle/>
          <a:p>
            <a:r>
              <a:rPr lang="en-US" sz="3600" dirty="0">
                <a:solidFill>
                  <a:srgbClr val="008000"/>
                </a:solidFill>
                <a:latin typeface="+mj-lt"/>
                <a:cs typeface="Consolas"/>
              </a:rPr>
              <a:t>Reference assembly </a:t>
            </a:r>
            <a:r>
              <a:rPr lang="en-US" sz="3600" dirty="0" smtClean="0">
                <a:solidFill>
                  <a:srgbClr val="008000"/>
                </a:solidFill>
                <a:latin typeface="+mj-lt"/>
                <a:cs typeface="Consolas"/>
              </a:rPr>
              <a:t>history</a:t>
            </a:r>
            <a:endParaRPr lang="en-US" sz="3600" dirty="0">
              <a:solidFill>
                <a:srgbClr val="008000"/>
              </a:solidFill>
              <a:latin typeface="+mj-lt"/>
              <a:cs typeface="Consolas"/>
            </a:endParaRPr>
          </a:p>
        </p:txBody>
      </p:sp>
    </p:spTree>
    <p:extLst>
      <p:ext uri="{BB962C8B-B14F-4D97-AF65-F5344CB8AC3E}">
        <p14:creationId xmlns:p14="http://schemas.microsoft.com/office/powerpoint/2010/main" val="3553467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5883"/>
                                        </p:tgtEl>
                                        <p:attrNameLst>
                                          <p:attrName>style.visibility</p:attrName>
                                        </p:attrNameLst>
                                      </p:cBhvr>
                                      <p:to>
                                        <p:strVal val="visible"/>
                                      </p:to>
                                    </p:set>
                                  </p:childTnLst>
                                  <p:subTnLst>
                                    <p:set>
                                      <p:cBhvr override="childStyle">
                                        <p:cTn dur="1" fill="hold" display="0" masterRel="nextClick" afterEffect="1"/>
                                        <p:tgtEl>
                                          <p:spTgt spid="11588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5886"/>
                                        </p:tgtEl>
                                        <p:attrNameLst>
                                          <p:attrName>style.visibility</p:attrName>
                                        </p:attrNameLst>
                                      </p:cBhvr>
                                      <p:to>
                                        <p:strVal val="visible"/>
                                      </p:to>
                                    </p:set>
                                  </p:childTnLst>
                                  <p:subTnLst>
                                    <p:set>
                                      <p:cBhvr override="childStyle">
                                        <p:cTn dur="1" fill="hold" display="0" masterRel="nextClick" afterEffect="1"/>
                                        <p:tgtEl>
                                          <p:spTgt spid="115886"/>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15889"/>
                                        </p:tgtEl>
                                        <p:attrNameLst>
                                          <p:attrName>style.visibility</p:attrName>
                                        </p:attrNameLst>
                                      </p:cBhvr>
                                      <p:to>
                                        <p:strVal val="visible"/>
                                      </p:to>
                                    </p:set>
                                  </p:childTnLst>
                                  <p:subTnLst>
                                    <p:set>
                                      <p:cBhvr override="childStyle">
                                        <p:cTn dur="1" fill="hold" display="0" masterRel="nextClick" afterEffect="1"/>
                                        <p:tgtEl>
                                          <p:spTgt spid="115889"/>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5846"/>
                                        </p:tgtEl>
                                        <p:attrNameLst>
                                          <p:attrName>style.visibility</p:attrName>
                                        </p:attrNameLst>
                                      </p:cBhvr>
                                      <p:to>
                                        <p:strVal val="visible"/>
                                      </p:to>
                                    </p:set>
                                  </p:childTnLst>
                                  <p:subTnLst>
                                    <p:set>
                                      <p:cBhvr override="childStyle">
                                        <p:cTn dur="1" fill="hold" display="0" masterRel="nextClick" afterEffect="1"/>
                                        <p:tgtEl>
                                          <p:spTgt spid="115846"/>
                                        </p:tgtEl>
                                        <p:attrNameLst>
                                          <p:attrName>style.visibility</p:attrName>
                                        </p:attrNameLst>
                                      </p:cBhvr>
                                      <p:to>
                                        <p:strVal val="hidden"/>
                                      </p:to>
                                    </p:set>
                                  </p:sub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115847"/>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15864"/>
                                        </p:tgtEl>
                                        <p:attrNameLst>
                                          <p:attrName>style.visibility</p:attrName>
                                        </p:attrNameLst>
                                      </p:cBhvr>
                                      <p:to>
                                        <p:strVal val="visible"/>
                                      </p:to>
                                    </p:set>
                                  </p:childTnLst>
                                  <p:subTnLst>
                                    <p:set>
                                      <p:cBhvr override="childStyle">
                                        <p:cTn dur="1" fill="hold" display="0" masterRel="nextClick" afterEffect="1"/>
                                        <p:tgtEl>
                                          <p:spTgt spid="115864"/>
                                        </p:tgtEl>
                                        <p:attrNameLst>
                                          <p:attrName>style.visibility</p:attrName>
                                        </p:attrNameLst>
                                      </p:cBhvr>
                                      <p:to>
                                        <p:strVal val="hidden"/>
                                      </p:to>
                                    </p:set>
                                  </p:sub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499"/>
                                          </p:stCondLst>
                                        </p:cTn>
                                        <p:tgtEl>
                                          <p:spTgt spid="115865"/>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499"/>
                                          </p:stCondLst>
                                        </p:cTn>
                                        <p:tgtEl>
                                          <p:spTgt spid="115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846" grpId="0" animBg="1"/>
      <p:bldP spid="11586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954088"/>
            <a:ext cx="7924800" cy="567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6741" name="Text Box 5"/>
          <p:cNvSpPr txBox="1">
            <a:spLocks noChangeArrowheads="1"/>
          </p:cNvSpPr>
          <p:nvPr/>
        </p:nvSpPr>
        <p:spPr bwMode="auto">
          <a:xfrm>
            <a:off x="-54255" y="206515"/>
            <a:ext cx="7989215"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3200" dirty="0">
                <a:solidFill>
                  <a:srgbClr val="336699"/>
                </a:solidFill>
                <a:latin typeface="+mj-lt"/>
              </a:rPr>
              <a:t>Sequence vs. Non-sequence based maps</a:t>
            </a:r>
          </a:p>
        </p:txBody>
      </p:sp>
      <p:sp>
        <p:nvSpPr>
          <p:cNvPr id="116742" name="Text Box 6"/>
          <p:cNvSpPr txBox="1">
            <a:spLocks noChangeArrowheads="1"/>
          </p:cNvSpPr>
          <p:nvPr/>
        </p:nvSpPr>
        <p:spPr bwMode="auto">
          <a:xfrm>
            <a:off x="0" y="630238"/>
            <a:ext cx="892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solidFill>
                  <a:schemeClr val="tx1">
                    <a:lumMod val="50000"/>
                    <a:lumOff val="50000"/>
                  </a:schemeClr>
                </a:solidFill>
              </a:rPr>
              <a:t>Mmu7</a:t>
            </a:r>
          </a:p>
        </p:txBody>
      </p:sp>
      <p:grpSp>
        <p:nvGrpSpPr>
          <p:cNvPr id="116747" name="Group 11"/>
          <p:cNvGrpSpPr>
            <a:grpSpLocks/>
          </p:cNvGrpSpPr>
          <p:nvPr/>
        </p:nvGrpSpPr>
        <p:grpSpPr bwMode="auto">
          <a:xfrm>
            <a:off x="7006085" y="950168"/>
            <a:ext cx="1547813" cy="366713"/>
            <a:chOff x="3888" y="-56"/>
            <a:chExt cx="975" cy="231"/>
          </a:xfrm>
        </p:grpSpPr>
        <p:sp>
          <p:nvSpPr>
            <p:cNvPr id="116743" name="Rectangle 7"/>
            <p:cNvSpPr>
              <a:spLocks noChangeArrowheads="1"/>
            </p:cNvSpPr>
            <p:nvPr/>
          </p:nvSpPr>
          <p:spPr bwMode="auto">
            <a:xfrm>
              <a:off x="3888" y="11"/>
              <a:ext cx="96" cy="96"/>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6745" name="Text Box 9"/>
            <p:cNvSpPr txBox="1">
              <a:spLocks noChangeArrowheads="1"/>
            </p:cNvSpPr>
            <p:nvPr/>
          </p:nvSpPr>
          <p:spPr bwMode="auto">
            <a:xfrm>
              <a:off x="3962" y="-56"/>
              <a:ext cx="90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FFFF00"/>
                  </a:solidFill>
                </a:rPr>
                <a:t>WI Genetic</a:t>
              </a:r>
            </a:p>
          </p:txBody>
        </p:sp>
      </p:grpSp>
      <p:grpSp>
        <p:nvGrpSpPr>
          <p:cNvPr id="116748" name="Group 12"/>
          <p:cNvGrpSpPr>
            <a:grpSpLocks/>
          </p:cNvGrpSpPr>
          <p:nvPr/>
        </p:nvGrpSpPr>
        <p:grpSpPr bwMode="auto">
          <a:xfrm>
            <a:off x="7018785" y="1229568"/>
            <a:ext cx="1639888" cy="366713"/>
            <a:chOff x="3896" y="170"/>
            <a:chExt cx="1033" cy="231"/>
          </a:xfrm>
        </p:grpSpPr>
        <p:sp>
          <p:nvSpPr>
            <p:cNvPr id="116744" name="Rectangle 8"/>
            <p:cNvSpPr>
              <a:spLocks noChangeArrowheads="1"/>
            </p:cNvSpPr>
            <p:nvPr/>
          </p:nvSpPr>
          <p:spPr bwMode="auto">
            <a:xfrm>
              <a:off x="3896" y="238"/>
              <a:ext cx="96" cy="96"/>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6746" name="Text Box 10"/>
            <p:cNvSpPr txBox="1">
              <a:spLocks noChangeArrowheads="1"/>
            </p:cNvSpPr>
            <p:nvPr/>
          </p:nvSpPr>
          <p:spPr bwMode="auto">
            <a:xfrm>
              <a:off x="3962" y="170"/>
              <a:ext cx="96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00FF00"/>
                  </a:solidFill>
                </a:rPr>
                <a:t>WI/MRC RH</a:t>
              </a:r>
            </a:p>
          </p:txBody>
        </p:sp>
      </p:grpSp>
      <p:pic>
        <p:nvPicPr>
          <p:cNvPr id="11675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6291" y="152400"/>
            <a:ext cx="6021388"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6751" name="Oval 15"/>
          <p:cNvSpPr>
            <a:spLocks noChangeArrowheads="1"/>
          </p:cNvSpPr>
          <p:nvPr/>
        </p:nvSpPr>
        <p:spPr bwMode="auto">
          <a:xfrm>
            <a:off x="3505200" y="3670300"/>
            <a:ext cx="1828800" cy="914400"/>
          </a:xfrm>
          <a:prstGeom prst="ellipse">
            <a:avLst/>
          </a:prstGeom>
          <a:noFill/>
          <a:ln w="571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481666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16750"/>
                                        </p:tgtEl>
                                        <p:attrNameLst>
                                          <p:attrName>style.visibility</p:attrName>
                                        </p:attrNameLst>
                                      </p:cBhvr>
                                      <p:to>
                                        <p:strVal val="visible"/>
                                      </p:to>
                                    </p:set>
                                    <p:anim calcmode="lin" valueType="num">
                                      <p:cBhvr>
                                        <p:cTn id="7" dur="500" fill="hold"/>
                                        <p:tgtEl>
                                          <p:spTgt spid="116750"/>
                                        </p:tgtEl>
                                        <p:attrNameLst>
                                          <p:attrName>ppt_w</p:attrName>
                                        </p:attrNameLst>
                                      </p:cBhvr>
                                      <p:tavLst>
                                        <p:tav tm="0">
                                          <p:val>
                                            <p:fltVal val="0"/>
                                          </p:val>
                                        </p:tav>
                                        <p:tav tm="100000">
                                          <p:val>
                                            <p:strVal val="#ppt_w"/>
                                          </p:val>
                                        </p:tav>
                                      </p:tavLst>
                                    </p:anim>
                                    <p:anim calcmode="lin" valueType="num">
                                      <p:cBhvr>
                                        <p:cTn id="8" dur="500" fill="hold"/>
                                        <p:tgtEl>
                                          <p:spTgt spid="116750"/>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9" presetClass="entr" presetSubtype="0" fill="hold" grpId="0" nodeType="afterEffect">
                                  <p:stCondLst>
                                    <p:cond delay="500"/>
                                  </p:stCondLst>
                                  <p:childTnLst>
                                    <p:set>
                                      <p:cBhvr>
                                        <p:cTn id="11" dur="1" fill="hold">
                                          <p:stCondLst>
                                            <p:cond delay="0"/>
                                          </p:stCondLst>
                                        </p:cTn>
                                        <p:tgtEl>
                                          <p:spTgt spid="116751"/>
                                        </p:tgtEl>
                                        <p:attrNameLst>
                                          <p:attrName>style.visibility</p:attrName>
                                        </p:attrNameLst>
                                      </p:cBhvr>
                                      <p:to>
                                        <p:strVal val="visible"/>
                                      </p:to>
                                    </p:set>
                                    <p:animEffect transition="in" filter="dissolve">
                                      <p:cBhvr>
                                        <p:cTn id="12" dur="500"/>
                                        <p:tgtEl>
                                          <p:spTgt spid="116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5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6497458"/>
            <a:ext cx="2860767" cy="369332"/>
          </a:xfrm>
          <a:prstGeom prst="rect">
            <a:avLst/>
          </a:prstGeom>
          <a:noFill/>
        </p:spPr>
        <p:txBody>
          <a:bodyPr wrap="none" rtlCol="0">
            <a:spAutoFit/>
          </a:bodyPr>
          <a:lstStyle/>
          <a:p>
            <a:r>
              <a:rPr lang="en-US" dirty="0" smtClean="0">
                <a:solidFill>
                  <a:schemeClr val="tx1">
                    <a:lumMod val="65000"/>
                    <a:lumOff val="35000"/>
                  </a:schemeClr>
                </a:solidFill>
                <a:latin typeface="+mj-lt"/>
                <a:cs typeface="Trebuchet MS"/>
              </a:rPr>
              <a:t>http://</a:t>
            </a:r>
            <a:r>
              <a:rPr lang="en-US" dirty="0" err="1" smtClean="0">
                <a:solidFill>
                  <a:schemeClr val="tx1">
                    <a:lumMod val="65000"/>
                    <a:lumOff val="35000"/>
                  </a:schemeClr>
                </a:solidFill>
                <a:latin typeface="+mj-lt"/>
                <a:cs typeface="Trebuchet MS"/>
              </a:rPr>
              <a:t>genomereference.org</a:t>
            </a:r>
            <a:endParaRPr lang="en-US" dirty="0">
              <a:solidFill>
                <a:schemeClr val="tx1">
                  <a:lumMod val="65000"/>
                  <a:lumOff val="35000"/>
                </a:schemeClr>
              </a:solidFill>
              <a:latin typeface="+mj-lt"/>
              <a:cs typeface="Trebuchet MS"/>
            </a:endParaRPr>
          </a:p>
        </p:txBody>
      </p:sp>
      <p:sp>
        <p:nvSpPr>
          <p:cNvPr id="4" name="TextBox 3"/>
          <p:cNvSpPr txBox="1"/>
          <p:nvPr/>
        </p:nvSpPr>
        <p:spPr>
          <a:xfrm>
            <a:off x="86308" y="5407612"/>
            <a:ext cx="4596857" cy="646331"/>
          </a:xfrm>
          <a:prstGeom prst="rect">
            <a:avLst/>
          </a:prstGeom>
          <a:noFill/>
        </p:spPr>
        <p:txBody>
          <a:bodyPr wrap="none" rtlCol="0">
            <a:spAutoFit/>
          </a:bodyPr>
          <a:lstStyle/>
          <a:p>
            <a:r>
              <a:rPr lang="en-US" sz="3600" dirty="0" smtClean="0"/>
              <a:t>Valerie Schneider, NCBI</a:t>
            </a:r>
          </a:p>
        </p:txBody>
      </p:sp>
      <p:pic>
        <p:nvPicPr>
          <p:cNvPr id="5" name="Picture 4"/>
          <p:cNvPicPr>
            <a:picLocks noChangeAspect="1"/>
          </p:cNvPicPr>
          <p:nvPr/>
        </p:nvPicPr>
        <p:blipFill>
          <a:blip r:embed="rId2"/>
          <a:stretch>
            <a:fillRect/>
          </a:stretch>
        </p:blipFill>
        <p:spPr>
          <a:xfrm>
            <a:off x="0" y="347980"/>
            <a:ext cx="9144000" cy="4987636"/>
          </a:xfrm>
          <a:prstGeom prst="rect">
            <a:avLst/>
          </a:prstGeom>
        </p:spPr>
      </p:pic>
    </p:spTree>
    <p:extLst>
      <p:ext uri="{BB962C8B-B14F-4D97-AF65-F5344CB8AC3E}">
        <p14:creationId xmlns:p14="http://schemas.microsoft.com/office/powerpoint/2010/main" val="21629364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r1_ide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159252" y="-3473180"/>
            <a:ext cx="825500" cy="9144001"/>
          </a:xfrm>
          <a:prstGeom prst="rect">
            <a:avLst/>
          </a:prstGeom>
        </p:spPr>
      </p:pic>
      <p:grpSp>
        <p:nvGrpSpPr>
          <p:cNvPr id="6" name="Group 5"/>
          <p:cNvGrpSpPr/>
          <p:nvPr/>
        </p:nvGrpSpPr>
        <p:grpSpPr>
          <a:xfrm>
            <a:off x="357562" y="1337224"/>
            <a:ext cx="8359524" cy="348694"/>
            <a:chOff x="357562" y="1337224"/>
            <a:chExt cx="8359524" cy="348694"/>
          </a:xfrm>
        </p:grpSpPr>
        <p:pic>
          <p:nvPicPr>
            <p:cNvPr id="3" name="Picture 2"/>
            <p:cNvPicPr>
              <a:picLocks noChangeAspect="1"/>
            </p:cNvPicPr>
            <p:nvPr/>
          </p:nvPicPr>
          <p:blipFill>
            <a:blip r:embed="rId3"/>
            <a:stretch>
              <a:fillRect/>
            </a:stretch>
          </p:blipFill>
          <p:spPr>
            <a:xfrm>
              <a:off x="357562" y="1337224"/>
              <a:ext cx="8359524" cy="348694"/>
            </a:xfrm>
            <a:prstGeom prst="rect">
              <a:avLst/>
            </a:prstGeom>
          </p:spPr>
        </p:pic>
        <p:sp>
          <p:nvSpPr>
            <p:cNvPr id="5" name="Rectangle 4"/>
            <p:cNvSpPr/>
            <p:nvPr/>
          </p:nvSpPr>
          <p:spPr>
            <a:xfrm>
              <a:off x="4303059" y="1337224"/>
              <a:ext cx="160286" cy="3486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Rectangle 6"/>
          <p:cNvSpPr/>
          <p:nvPr/>
        </p:nvSpPr>
        <p:spPr>
          <a:xfrm>
            <a:off x="357562" y="900016"/>
            <a:ext cx="98636" cy="785902"/>
          </a:xfrm>
          <a:prstGeom prst="rect">
            <a:avLst/>
          </a:prstGeom>
          <a:noFill/>
          <a:ln w="57150" cmpd="sng">
            <a:solidFill>
              <a:srgbClr val="3366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H="1">
            <a:off x="123298" y="1685918"/>
            <a:ext cx="234264" cy="2247029"/>
          </a:xfrm>
          <a:prstGeom prst="line">
            <a:avLst/>
          </a:prstGeom>
          <a:ln w="38100" cmpd="sng">
            <a:solidFill>
              <a:srgbClr val="336699"/>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56198" y="1685918"/>
            <a:ext cx="8445832" cy="2123740"/>
          </a:xfrm>
          <a:prstGeom prst="line">
            <a:avLst/>
          </a:prstGeom>
          <a:ln w="38100" cmpd="sng">
            <a:solidFill>
              <a:srgbClr val="336699"/>
            </a:solidFill>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stretch>
            <a:fillRect/>
          </a:stretch>
        </p:blipFill>
        <p:spPr>
          <a:xfrm>
            <a:off x="0" y="4154184"/>
            <a:ext cx="9144000" cy="137117"/>
          </a:xfrm>
          <a:prstGeom prst="rect">
            <a:avLst/>
          </a:prstGeom>
        </p:spPr>
      </p:pic>
      <p:sp>
        <p:nvSpPr>
          <p:cNvPr id="15" name="TextBox 14"/>
          <p:cNvSpPr txBox="1"/>
          <p:nvPr/>
        </p:nvSpPr>
        <p:spPr>
          <a:xfrm>
            <a:off x="234264" y="3832945"/>
            <a:ext cx="1321132" cy="369332"/>
          </a:xfrm>
          <a:prstGeom prst="rect">
            <a:avLst/>
          </a:prstGeom>
          <a:noFill/>
        </p:spPr>
        <p:txBody>
          <a:bodyPr wrap="none" rtlCol="0">
            <a:spAutoFit/>
          </a:bodyPr>
          <a:lstStyle/>
          <a:p>
            <a:r>
              <a:rPr lang="en-US" dirty="0" smtClean="0"/>
              <a:t>RP11-34P13</a:t>
            </a:r>
            <a:endParaRPr lang="en-US" dirty="0"/>
          </a:p>
        </p:txBody>
      </p:sp>
      <p:sp>
        <p:nvSpPr>
          <p:cNvPr id="16" name="TextBox 15"/>
          <p:cNvSpPr txBox="1"/>
          <p:nvPr/>
        </p:nvSpPr>
        <p:spPr>
          <a:xfrm>
            <a:off x="1935760" y="3832945"/>
            <a:ext cx="648360" cy="369332"/>
          </a:xfrm>
          <a:prstGeom prst="rect">
            <a:avLst/>
          </a:prstGeom>
          <a:noFill/>
        </p:spPr>
        <p:txBody>
          <a:bodyPr wrap="none" rtlCol="0">
            <a:spAutoFit/>
          </a:bodyPr>
          <a:lstStyle/>
          <a:p>
            <a:r>
              <a:rPr lang="en-US" dirty="0" smtClean="0"/>
              <a:t>64E8</a:t>
            </a:r>
            <a:endParaRPr lang="en-US" dirty="0"/>
          </a:p>
        </p:txBody>
      </p:sp>
      <p:sp>
        <p:nvSpPr>
          <p:cNvPr id="17" name="TextBox 16"/>
          <p:cNvSpPr txBox="1"/>
          <p:nvPr/>
        </p:nvSpPr>
        <p:spPr>
          <a:xfrm>
            <a:off x="2967141" y="3832945"/>
            <a:ext cx="1298928" cy="369332"/>
          </a:xfrm>
          <a:prstGeom prst="rect">
            <a:avLst/>
          </a:prstGeom>
          <a:noFill/>
        </p:spPr>
        <p:txBody>
          <a:bodyPr wrap="none" rtlCol="0">
            <a:spAutoFit/>
          </a:bodyPr>
          <a:lstStyle/>
          <a:p>
            <a:r>
              <a:rPr lang="en-US" dirty="0" smtClean="0"/>
              <a:t>RP4-669L17</a:t>
            </a:r>
            <a:endParaRPr lang="en-US" dirty="0"/>
          </a:p>
        </p:txBody>
      </p:sp>
      <p:sp>
        <p:nvSpPr>
          <p:cNvPr id="18" name="TextBox 17"/>
          <p:cNvSpPr txBox="1"/>
          <p:nvPr/>
        </p:nvSpPr>
        <p:spPr>
          <a:xfrm>
            <a:off x="4647986" y="3832945"/>
            <a:ext cx="1321809" cy="369332"/>
          </a:xfrm>
          <a:prstGeom prst="rect">
            <a:avLst/>
          </a:prstGeom>
          <a:noFill/>
        </p:spPr>
        <p:txBody>
          <a:bodyPr wrap="none" rtlCol="0">
            <a:spAutoFit/>
          </a:bodyPr>
          <a:lstStyle/>
          <a:p>
            <a:r>
              <a:rPr lang="en-US" dirty="0" smtClean="0"/>
              <a:t>RP5-857K21</a:t>
            </a:r>
            <a:endParaRPr lang="en-US" dirty="0"/>
          </a:p>
        </p:txBody>
      </p:sp>
      <p:sp>
        <p:nvSpPr>
          <p:cNvPr id="19" name="TextBox 18"/>
          <p:cNvSpPr txBox="1"/>
          <p:nvPr/>
        </p:nvSpPr>
        <p:spPr>
          <a:xfrm>
            <a:off x="5969795" y="3832945"/>
            <a:ext cx="1415923" cy="369332"/>
          </a:xfrm>
          <a:prstGeom prst="rect">
            <a:avLst/>
          </a:prstGeom>
          <a:noFill/>
        </p:spPr>
        <p:txBody>
          <a:bodyPr wrap="none" rtlCol="0">
            <a:spAutoFit/>
          </a:bodyPr>
          <a:lstStyle/>
          <a:p>
            <a:r>
              <a:rPr lang="en-US" dirty="0" smtClean="0"/>
              <a:t>RP11-206L10</a:t>
            </a:r>
            <a:endParaRPr lang="en-US" dirty="0"/>
          </a:p>
        </p:txBody>
      </p:sp>
      <p:sp>
        <p:nvSpPr>
          <p:cNvPr id="20" name="TextBox 19"/>
          <p:cNvSpPr txBox="1"/>
          <p:nvPr/>
        </p:nvSpPr>
        <p:spPr>
          <a:xfrm>
            <a:off x="7486107" y="3832945"/>
            <a:ext cx="1237726" cy="369332"/>
          </a:xfrm>
          <a:prstGeom prst="rect">
            <a:avLst/>
          </a:prstGeom>
          <a:noFill/>
        </p:spPr>
        <p:txBody>
          <a:bodyPr wrap="none" rtlCol="0">
            <a:spAutoFit/>
          </a:bodyPr>
          <a:lstStyle/>
          <a:p>
            <a:r>
              <a:rPr lang="en-US" dirty="0" smtClean="0"/>
              <a:t>RP11-54O7</a:t>
            </a:r>
            <a:endParaRPr lang="en-US" dirty="0"/>
          </a:p>
        </p:txBody>
      </p:sp>
      <p:sp>
        <p:nvSpPr>
          <p:cNvPr id="21" name="TextBox 20"/>
          <p:cNvSpPr txBox="1"/>
          <p:nvPr/>
        </p:nvSpPr>
        <p:spPr>
          <a:xfrm>
            <a:off x="1427648" y="5437084"/>
            <a:ext cx="1016224" cy="584776"/>
          </a:xfrm>
          <a:prstGeom prst="rect">
            <a:avLst/>
          </a:prstGeom>
          <a:noFill/>
        </p:spPr>
        <p:txBody>
          <a:bodyPr wrap="none" rtlCol="0">
            <a:spAutoFit/>
          </a:bodyPr>
          <a:lstStyle/>
          <a:p>
            <a:r>
              <a:rPr lang="en-US" sz="3200" dirty="0" smtClean="0"/>
              <a:t>Gaps</a:t>
            </a:r>
            <a:endParaRPr lang="en-US" sz="3200" dirty="0"/>
          </a:p>
        </p:txBody>
      </p:sp>
      <p:cxnSp>
        <p:nvCxnSpPr>
          <p:cNvPr id="23" name="Straight Arrow Connector 22"/>
          <p:cNvCxnSpPr>
            <a:stCxn id="21" idx="0"/>
          </p:cNvCxnSpPr>
          <p:nvPr/>
        </p:nvCxnSpPr>
        <p:spPr>
          <a:xfrm flipH="1" flipV="1">
            <a:off x="123298" y="4389120"/>
            <a:ext cx="1812462" cy="1047964"/>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1" idx="0"/>
          </p:cNvCxnSpPr>
          <p:nvPr/>
        </p:nvCxnSpPr>
        <p:spPr>
          <a:xfrm flipV="1">
            <a:off x="1935760" y="4291301"/>
            <a:ext cx="0" cy="1145783"/>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1" idx="0"/>
          </p:cNvCxnSpPr>
          <p:nvPr/>
        </p:nvCxnSpPr>
        <p:spPr>
          <a:xfrm flipV="1">
            <a:off x="1935760" y="4291301"/>
            <a:ext cx="648360" cy="1145783"/>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1" idx="0"/>
            <a:endCxn id="14" idx="2"/>
          </p:cNvCxnSpPr>
          <p:nvPr/>
        </p:nvCxnSpPr>
        <p:spPr>
          <a:xfrm flipV="1">
            <a:off x="1935760" y="4291301"/>
            <a:ext cx="2636240" cy="1145783"/>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01781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355052"/>
            <a:ext cx="9143999" cy="3876874"/>
          </a:xfrm>
          <a:prstGeom prst="rect">
            <a:avLst/>
          </a:prstGeom>
        </p:spPr>
      </p:pic>
      <p:sp>
        <p:nvSpPr>
          <p:cNvPr id="3" name="TextBox 2"/>
          <p:cNvSpPr txBox="1"/>
          <p:nvPr/>
        </p:nvSpPr>
        <p:spPr>
          <a:xfrm>
            <a:off x="295911" y="5646946"/>
            <a:ext cx="8554796" cy="769441"/>
          </a:xfrm>
          <a:prstGeom prst="rect">
            <a:avLst/>
          </a:prstGeom>
          <a:noFill/>
        </p:spPr>
        <p:txBody>
          <a:bodyPr wrap="none" rtlCol="0">
            <a:spAutoFit/>
          </a:bodyPr>
          <a:lstStyle/>
          <a:p>
            <a:r>
              <a:rPr lang="en-US" sz="3600" dirty="0" smtClean="0">
                <a:latin typeface="Trebuchet MS"/>
                <a:cs typeface="Trebuchet MS"/>
              </a:rPr>
              <a:t>An assembly is a </a:t>
            </a:r>
            <a:r>
              <a:rPr lang="en-US" sz="4400" dirty="0" smtClean="0">
                <a:solidFill>
                  <a:srgbClr val="FF6600"/>
                </a:solidFill>
                <a:latin typeface="Trebuchet MS"/>
                <a:cs typeface="Trebuchet MS"/>
              </a:rPr>
              <a:t>MODEL</a:t>
            </a:r>
            <a:r>
              <a:rPr lang="en-US" sz="3600" dirty="0" smtClean="0">
                <a:latin typeface="Trebuchet MS"/>
                <a:cs typeface="Trebuchet MS"/>
              </a:rPr>
              <a:t> of the genome</a:t>
            </a:r>
            <a:endParaRPr lang="en-US" sz="3600" dirty="0">
              <a:latin typeface="Trebuchet MS"/>
              <a:cs typeface="Trebuchet MS"/>
            </a:endParaRPr>
          </a:p>
        </p:txBody>
      </p:sp>
    </p:spTree>
    <p:extLst>
      <p:ext uri="{BB962C8B-B14F-4D97-AF65-F5344CB8AC3E}">
        <p14:creationId xmlns:p14="http://schemas.microsoft.com/office/powerpoint/2010/main" val="196331398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eople.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374236"/>
            <a:ext cx="9144000" cy="5124493"/>
          </a:xfrm>
          <a:prstGeom prst="rect">
            <a:avLst/>
          </a:prstGeom>
        </p:spPr>
      </p:pic>
      <p:grpSp>
        <p:nvGrpSpPr>
          <p:cNvPr id="5" name="Group 4"/>
          <p:cNvGrpSpPr/>
          <p:nvPr/>
        </p:nvGrpSpPr>
        <p:grpSpPr>
          <a:xfrm>
            <a:off x="3735892" y="3020520"/>
            <a:ext cx="5411314" cy="3837480"/>
            <a:chOff x="3735892" y="3020520"/>
            <a:chExt cx="5411314" cy="3837480"/>
          </a:xfrm>
        </p:grpSpPr>
        <p:pic>
          <p:nvPicPr>
            <p:cNvPr id="3" name="Picture 2" descr="PrimaryByLibrary.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735892" y="3020520"/>
              <a:ext cx="5408107" cy="3837480"/>
            </a:xfrm>
            <a:prstGeom prst="rect">
              <a:avLst/>
            </a:prstGeom>
          </p:spPr>
        </p:pic>
        <p:sp>
          <p:nvSpPr>
            <p:cNvPr id="4" name="TextBox 3"/>
            <p:cNvSpPr txBox="1"/>
            <p:nvPr/>
          </p:nvSpPr>
          <p:spPr>
            <a:xfrm>
              <a:off x="8146530" y="6475840"/>
              <a:ext cx="1000676" cy="369332"/>
            </a:xfrm>
            <a:prstGeom prst="rect">
              <a:avLst/>
            </a:prstGeom>
            <a:noFill/>
          </p:spPr>
          <p:txBody>
            <a:bodyPr wrap="square" rtlCol="0">
              <a:spAutoFit/>
            </a:bodyPr>
            <a:lstStyle/>
            <a:p>
              <a:r>
                <a:rPr lang="en-US" dirty="0" smtClean="0"/>
                <a:t>GRCh37</a:t>
              </a:r>
              <a:endParaRPr lang="en-US" dirty="0"/>
            </a:p>
          </p:txBody>
        </p:sp>
      </p:grpSp>
    </p:spTree>
    <p:extLst>
      <p:ext uri="{BB962C8B-B14F-4D97-AF65-F5344CB8AC3E}">
        <p14:creationId xmlns:p14="http://schemas.microsoft.com/office/powerpoint/2010/main" val="91682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YP3A5_forblo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08" y="0"/>
            <a:ext cx="8128000" cy="3213100"/>
          </a:xfrm>
          <a:prstGeom prst="rect">
            <a:avLst/>
          </a:prstGeom>
        </p:spPr>
      </p:pic>
      <p:sp>
        <p:nvSpPr>
          <p:cNvPr id="3" name="Rectangle 2"/>
          <p:cNvSpPr/>
          <p:nvPr/>
        </p:nvSpPr>
        <p:spPr>
          <a:xfrm>
            <a:off x="0" y="6488668"/>
            <a:ext cx="8988338" cy="369332"/>
          </a:xfrm>
          <a:prstGeom prst="rect">
            <a:avLst/>
          </a:prstGeom>
        </p:spPr>
        <p:txBody>
          <a:bodyPr wrap="square">
            <a:spAutoFit/>
          </a:bodyPr>
          <a:lstStyle/>
          <a:p>
            <a:r>
              <a:rPr lang="en-US" dirty="0">
                <a:solidFill>
                  <a:srgbClr val="0000FF"/>
                </a:solidFill>
              </a:rPr>
              <a:t>http://</a:t>
            </a:r>
            <a:r>
              <a:rPr lang="en-US" dirty="0" err="1">
                <a:solidFill>
                  <a:srgbClr val="0000FF"/>
                </a:solidFill>
              </a:rPr>
              <a:t>www.ncbi.nlm.nih.gov</a:t>
            </a:r>
            <a:r>
              <a:rPr lang="en-US" dirty="0">
                <a:solidFill>
                  <a:srgbClr val="0000FF"/>
                </a:solidFill>
              </a:rPr>
              <a:t>/projects/genome/assembly/</a:t>
            </a:r>
            <a:r>
              <a:rPr lang="en-US" dirty="0" err="1">
                <a:solidFill>
                  <a:srgbClr val="0000FF"/>
                </a:solidFill>
              </a:rPr>
              <a:t>grc</a:t>
            </a:r>
            <a:r>
              <a:rPr lang="en-US" dirty="0">
                <a:solidFill>
                  <a:srgbClr val="0000FF"/>
                </a:solidFill>
              </a:rPr>
              <a:t>/</a:t>
            </a:r>
            <a:r>
              <a:rPr lang="en-US" dirty="0" err="1">
                <a:solidFill>
                  <a:srgbClr val="0000FF"/>
                </a:solidFill>
              </a:rPr>
              <a:t>issue_detail.cgi?id</a:t>
            </a:r>
            <a:r>
              <a:rPr lang="en-US" dirty="0">
                <a:solidFill>
                  <a:srgbClr val="0000FF"/>
                </a:solidFill>
              </a:rPr>
              <a:t>=HG-1321</a:t>
            </a:r>
          </a:p>
        </p:txBody>
      </p:sp>
      <p:pic>
        <p:nvPicPr>
          <p:cNvPr id="4" name="Picture 3"/>
          <p:cNvPicPr>
            <a:picLocks noChangeAspect="1"/>
          </p:cNvPicPr>
          <p:nvPr/>
        </p:nvPicPr>
        <p:blipFill>
          <a:blip r:embed="rId3"/>
          <a:stretch>
            <a:fillRect/>
          </a:stretch>
        </p:blipFill>
        <p:spPr>
          <a:xfrm>
            <a:off x="86308" y="2047873"/>
            <a:ext cx="8902030" cy="4354850"/>
          </a:xfrm>
          <a:prstGeom prst="rect">
            <a:avLst/>
          </a:prstGeom>
        </p:spPr>
      </p:pic>
    </p:spTree>
    <p:extLst>
      <p:ext uri="{BB962C8B-B14F-4D97-AF65-F5344CB8AC3E}">
        <p14:creationId xmlns:p14="http://schemas.microsoft.com/office/powerpoint/2010/main" val="17401629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steoRareBa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09628"/>
            <a:ext cx="9200615" cy="2558921"/>
          </a:xfrm>
          <a:prstGeom prst="rect">
            <a:avLst/>
          </a:prstGeom>
        </p:spPr>
      </p:pic>
      <p:pic>
        <p:nvPicPr>
          <p:cNvPr id="5" name="Picture 4"/>
          <p:cNvPicPr>
            <a:picLocks noChangeAspect="1"/>
          </p:cNvPicPr>
          <p:nvPr/>
        </p:nvPicPr>
        <p:blipFill>
          <a:blip r:embed="rId4"/>
          <a:stretch>
            <a:fillRect/>
          </a:stretch>
        </p:blipFill>
        <p:spPr>
          <a:xfrm>
            <a:off x="0" y="3291838"/>
            <a:ext cx="9144000" cy="3364106"/>
          </a:xfrm>
          <a:prstGeom prst="rect">
            <a:avLst/>
          </a:prstGeom>
        </p:spPr>
      </p:pic>
      <p:sp>
        <p:nvSpPr>
          <p:cNvPr id="4" name="Rectangle 3"/>
          <p:cNvSpPr/>
          <p:nvPr/>
        </p:nvSpPr>
        <p:spPr>
          <a:xfrm>
            <a:off x="-1" y="6488668"/>
            <a:ext cx="8803393" cy="369332"/>
          </a:xfrm>
          <a:prstGeom prst="rect">
            <a:avLst/>
          </a:prstGeom>
        </p:spPr>
        <p:txBody>
          <a:bodyPr wrap="square">
            <a:spAutoFit/>
          </a:bodyPr>
          <a:lstStyle/>
          <a:p>
            <a:r>
              <a:rPr lang="en-US" dirty="0">
                <a:solidFill>
                  <a:srgbClr val="0E58C4"/>
                </a:solidFill>
              </a:rPr>
              <a:t>http://</a:t>
            </a:r>
            <a:r>
              <a:rPr lang="en-US" dirty="0" err="1">
                <a:solidFill>
                  <a:srgbClr val="0E58C4"/>
                </a:solidFill>
              </a:rPr>
              <a:t>www.ncbi.nlm.nih.gov</a:t>
            </a:r>
            <a:r>
              <a:rPr lang="en-US" dirty="0">
                <a:solidFill>
                  <a:srgbClr val="0E58C4"/>
                </a:solidFill>
              </a:rPr>
              <a:t>/projects/genome/assembly/</a:t>
            </a:r>
            <a:r>
              <a:rPr lang="en-US" dirty="0" err="1">
                <a:solidFill>
                  <a:srgbClr val="0E58C4"/>
                </a:solidFill>
              </a:rPr>
              <a:t>grc</a:t>
            </a:r>
            <a:r>
              <a:rPr lang="en-US" dirty="0">
                <a:solidFill>
                  <a:srgbClr val="0E58C4"/>
                </a:solidFill>
              </a:rPr>
              <a:t>/</a:t>
            </a:r>
            <a:r>
              <a:rPr lang="en-US" dirty="0" err="1">
                <a:solidFill>
                  <a:srgbClr val="0E58C4"/>
                </a:solidFill>
              </a:rPr>
              <a:t>issue_detail.cgi?id</a:t>
            </a:r>
            <a:r>
              <a:rPr lang="en-US" dirty="0">
                <a:solidFill>
                  <a:srgbClr val="0E58C4"/>
                </a:solidFill>
              </a:rPr>
              <a:t>=HG-1012</a:t>
            </a:r>
          </a:p>
        </p:txBody>
      </p:sp>
    </p:spTree>
    <p:extLst>
      <p:ext uri="{BB962C8B-B14F-4D97-AF65-F5344CB8AC3E}">
        <p14:creationId xmlns:p14="http://schemas.microsoft.com/office/powerpoint/2010/main" val="24265517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631382"/>
            <a:ext cx="9144077" cy="6226617"/>
          </a:xfrm>
          <a:prstGeom prst="rect">
            <a:avLst/>
          </a:prstGeom>
        </p:spPr>
      </p:pic>
      <p:sp>
        <p:nvSpPr>
          <p:cNvPr id="6" name="Rectangle 5"/>
          <p:cNvSpPr/>
          <p:nvPr/>
        </p:nvSpPr>
        <p:spPr>
          <a:xfrm>
            <a:off x="-1" y="-20727"/>
            <a:ext cx="7314322" cy="646331"/>
          </a:xfrm>
          <a:prstGeom prst="rect">
            <a:avLst/>
          </a:prstGeom>
          <a:solidFill>
            <a:srgbClr val="FFFFFF"/>
          </a:solidFill>
        </p:spPr>
        <p:txBody>
          <a:bodyPr wrap="none">
            <a:spAutoFit/>
          </a:bodyPr>
          <a:lstStyle/>
          <a:p>
            <a:r>
              <a:rPr lang="en-US" sz="3600" dirty="0" smtClean="0">
                <a:solidFill>
                  <a:srgbClr val="008000"/>
                </a:solidFill>
                <a:latin typeface="+mj-lt"/>
                <a:cs typeface="Consolas"/>
              </a:rPr>
              <a:t>Center sequence distribution: NCBI36</a:t>
            </a:r>
            <a:endParaRPr lang="en-US" sz="3600" dirty="0">
              <a:solidFill>
                <a:srgbClr val="008000"/>
              </a:solidFill>
              <a:latin typeface="+mj-lt"/>
            </a:endParaRPr>
          </a:p>
        </p:txBody>
      </p:sp>
    </p:spTree>
    <p:extLst>
      <p:ext uri="{BB962C8B-B14F-4D97-AF65-F5344CB8AC3E}">
        <p14:creationId xmlns:p14="http://schemas.microsoft.com/office/powerpoint/2010/main" val="391973399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64042"/>
            <a:ext cx="9144000" cy="2145796"/>
          </a:xfrm>
          <a:prstGeom prst="rect">
            <a:avLst/>
          </a:prstGeom>
        </p:spPr>
      </p:pic>
      <p:pic>
        <p:nvPicPr>
          <p:cNvPr id="3" name="Picture 2"/>
          <p:cNvPicPr>
            <a:picLocks noChangeAspect="1"/>
          </p:cNvPicPr>
          <p:nvPr/>
        </p:nvPicPr>
        <p:blipFill>
          <a:blip r:embed="rId3"/>
          <a:stretch>
            <a:fillRect/>
          </a:stretch>
        </p:blipFill>
        <p:spPr>
          <a:xfrm>
            <a:off x="0" y="4177098"/>
            <a:ext cx="9144000" cy="2332753"/>
          </a:xfrm>
          <a:prstGeom prst="rect">
            <a:avLst/>
          </a:prstGeom>
        </p:spPr>
      </p:pic>
      <p:cxnSp>
        <p:nvCxnSpPr>
          <p:cNvPr id="5" name="Straight Arrow Connector 4"/>
          <p:cNvCxnSpPr>
            <a:stCxn id="2" idx="2"/>
            <a:endCxn id="3" idx="0"/>
          </p:cNvCxnSpPr>
          <p:nvPr/>
        </p:nvCxnSpPr>
        <p:spPr>
          <a:xfrm>
            <a:off x="4572000" y="3109838"/>
            <a:ext cx="0" cy="1067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1615" y="9900"/>
            <a:ext cx="3291210" cy="646331"/>
          </a:xfrm>
          <a:prstGeom prst="rect">
            <a:avLst/>
          </a:prstGeom>
        </p:spPr>
        <p:txBody>
          <a:bodyPr wrap="none">
            <a:spAutoFit/>
          </a:bodyPr>
          <a:lstStyle/>
          <a:p>
            <a:r>
              <a:rPr lang="en-US" sz="3600" dirty="0" smtClean="0">
                <a:solidFill>
                  <a:srgbClr val="008000"/>
                </a:solidFill>
                <a:latin typeface="+mj-lt"/>
                <a:cs typeface="Consolas"/>
              </a:rPr>
              <a:t>Finding the data</a:t>
            </a:r>
            <a:endParaRPr lang="en-US" sz="3600" dirty="0">
              <a:solidFill>
                <a:srgbClr val="008000"/>
              </a:solidFill>
              <a:latin typeface="+mj-lt"/>
            </a:endParaRPr>
          </a:p>
        </p:txBody>
      </p:sp>
    </p:spTree>
    <p:extLst>
      <p:ext uri="{BB962C8B-B14F-4D97-AF65-F5344CB8AC3E}">
        <p14:creationId xmlns:p14="http://schemas.microsoft.com/office/powerpoint/2010/main" val="41487850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757649"/>
          </a:xfrm>
          <a:prstGeom prst="rect">
            <a:avLst/>
          </a:prstGeom>
        </p:spPr>
      </p:pic>
      <p:sp>
        <p:nvSpPr>
          <p:cNvPr id="4" name="TextBox 3"/>
          <p:cNvSpPr txBox="1"/>
          <p:nvPr/>
        </p:nvSpPr>
        <p:spPr>
          <a:xfrm>
            <a:off x="-27163" y="6238586"/>
            <a:ext cx="5531908" cy="646331"/>
          </a:xfrm>
          <a:prstGeom prst="rect">
            <a:avLst/>
          </a:prstGeom>
          <a:noFill/>
        </p:spPr>
        <p:txBody>
          <a:bodyPr wrap="none" rtlCol="0">
            <a:spAutoFit/>
          </a:bodyPr>
          <a:lstStyle/>
          <a:p>
            <a:r>
              <a:rPr lang="en-US" sz="3600" dirty="0" smtClean="0">
                <a:solidFill>
                  <a:srgbClr val="0000FF"/>
                </a:solidFill>
              </a:rPr>
              <a:t>http://</a:t>
            </a:r>
            <a:r>
              <a:rPr lang="en-US" sz="3600" dirty="0" err="1" smtClean="0">
                <a:solidFill>
                  <a:srgbClr val="0000FF"/>
                </a:solidFill>
              </a:rPr>
              <a:t>genomereference.org</a:t>
            </a:r>
            <a:endParaRPr lang="en-US" sz="3600" dirty="0">
              <a:solidFill>
                <a:srgbClr val="0000FF"/>
              </a:solidFill>
            </a:endParaRPr>
          </a:p>
        </p:txBody>
      </p:sp>
      <p:pic>
        <p:nvPicPr>
          <p:cNvPr id="5" name="Picture 4"/>
          <p:cNvPicPr>
            <a:picLocks noChangeAspect="1"/>
          </p:cNvPicPr>
          <p:nvPr/>
        </p:nvPicPr>
        <p:blipFill>
          <a:blip r:embed="rId3"/>
          <a:stretch>
            <a:fillRect/>
          </a:stretch>
        </p:blipFill>
        <p:spPr>
          <a:xfrm>
            <a:off x="7435145" y="4902599"/>
            <a:ext cx="1708855" cy="1621780"/>
          </a:xfrm>
          <a:prstGeom prst="rect">
            <a:avLst/>
          </a:prstGeom>
        </p:spPr>
      </p:pic>
      <p:pic>
        <p:nvPicPr>
          <p:cNvPr id="6" name="Picture 5"/>
          <p:cNvPicPr>
            <a:picLocks noChangeAspect="1"/>
          </p:cNvPicPr>
          <p:nvPr/>
        </p:nvPicPr>
        <p:blipFill>
          <a:blip r:embed="rId4"/>
          <a:stretch>
            <a:fillRect/>
          </a:stretch>
        </p:blipFill>
        <p:spPr>
          <a:xfrm>
            <a:off x="5504745" y="4902599"/>
            <a:ext cx="1930400" cy="1498600"/>
          </a:xfrm>
          <a:prstGeom prst="rect">
            <a:avLst/>
          </a:prstGeom>
        </p:spPr>
      </p:pic>
      <p:pic>
        <p:nvPicPr>
          <p:cNvPr id="7" name="Picture 6"/>
          <p:cNvPicPr>
            <a:picLocks noChangeAspect="1"/>
          </p:cNvPicPr>
          <p:nvPr/>
        </p:nvPicPr>
        <p:blipFill>
          <a:blip r:embed="rId5"/>
          <a:stretch>
            <a:fillRect/>
          </a:stretch>
        </p:blipFill>
        <p:spPr>
          <a:xfrm>
            <a:off x="2984073" y="5804299"/>
            <a:ext cx="1917700" cy="596900"/>
          </a:xfrm>
          <a:prstGeom prst="rect">
            <a:avLst/>
          </a:prstGeom>
        </p:spPr>
      </p:pic>
      <p:sp>
        <p:nvSpPr>
          <p:cNvPr id="3" name="TextBox 2"/>
          <p:cNvSpPr txBox="1"/>
          <p:nvPr/>
        </p:nvSpPr>
        <p:spPr>
          <a:xfrm>
            <a:off x="5907116" y="0"/>
            <a:ext cx="3236884" cy="461665"/>
          </a:xfrm>
          <a:prstGeom prst="rect">
            <a:avLst/>
          </a:prstGeom>
          <a:noFill/>
        </p:spPr>
        <p:txBody>
          <a:bodyPr wrap="none" rtlCol="0">
            <a:spAutoFit/>
          </a:bodyPr>
          <a:lstStyle/>
          <a:p>
            <a:r>
              <a:rPr lang="en-US" sz="2400" dirty="0" smtClean="0">
                <a:solidFill>
                  <a:srgbClr val="FFFFFF"/>
                </a:solidFill>
                <a:latin typeface="+mj-lt"/>
                <a:cs typeface="Consolas"/>
              </a:rPr>
              <a:t>Church et al., 2011 </a:t>
            </a:r>
            <a:r>
              <a:rPr lang="en-US" sz="2400" dirty="0" err="1" smtClean="0">
                <a:solidFill>
                  <a:srgbClr val="FFFFFF"/>
                </a:solidFill>
                <a:latin typeface="+mj-lt"/>
                <a:cs typeface="Consolas"/>
              </a:rPr>
              <a:t>PLoS</a:t>
            </a:r>
            <a:endParaRPr lang="en-US" sz="2400" dirty="0">
              <a:solidFill>
                <a:srgbClr val="FFFFFF"/>
              </a:solidFill>
              <a:latin typeface="+mj-lt"/>
              <a:cs typeface="Consolas"/>
            </a:endParaRPr>
          </a:p>
        </p:txBody>
      </p:sp>
    </p:spTree>
    <p:extLst>
      <p:ext uri="{BB962C8B-B14F-4D97-AF65-F5344CB8AC3E}">
        <p14:creationId xmlns:p14="http://schemas.microsoft.com/office/powerpoint/2010/main" val="233996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5600" y="177800"/>
            <a:ext cx="8432800" cy="6489700"/>
          </a:xfrm>
          <a:prstGeom prst="rect">
            <a:avLst/>
          </a:prstGeom>
        </p:spPr>
      </p:pic>
    </p:spTree>
    <p:extLst>
      <p:ext uri="{BB962C8B-B14F-4D97-AF65-F5344CB8AC3E}">
        <p14:creationId xmlns:p14="http://schemas.microsoft.com/office/powerpoint/2010/main" val="278358388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46633"/>
            <a:ext cx="9144000" cy="2178145"/>
          </a:xfrm>
          <a:prstGeom prst="rect">
            <a:avLst/>
          </a:prstGeom>
        </p:spPr>
      </p:pic>
      <p:sp>
        <p:nvSpPr>
          <p:cNvPr id="3" name="TextBox 2"/>
          <p:cNvSpPr txBox="1"/>
          <p:nvPr/>
        </p:nvSpPr>
        <p:spPr>
          <a:xfrm>
            <a:off x="0" y="546523"/>
            <a:ext cx="5964368" cy="400110"/>
          </a:xfrm>
          <a:prstGeom prst="rect">
            <a:avLst/>
          </a:prstGeom>
          <a:noFill/>
        </p:spPr>
        <p:txBody>
          <a:bodyPr wrap="none" rtlCol="0">
            <a:spAutoFit/>
          </a:bodyPr>
          <a:lstStyle/>
          <a:p>
            <a:r>
              <a:rPr lang="en-US" sz="2000" dirty="0" smtClean="0"/>
              <a:t>NCBI: GRC </a:t>
            </a:r>
            <a:r>
              <a:rPr lang="en-US" sz="2000" dirty="0" err="1" smtClean="0"/>
              <a:t>Curation</a:t>
            </a:r>
            <a:r>
              <a:rPr lang="en-US" sz="2000" dirty="0" smtClean="0"/>
              <a:t> Issues mapped to $</a:t>
            </a:r>
            <a:r>
              <a:rPr lang="en-US" sz="2000" dirty="0" err="1" smtClean="0"/>
              <a:t>assembly_name</a:t>
            </a:r>
            <a:endParaRPr lang="en-US" sz="2000" dirty="0"/>
          </a:p>
        </p:txBody>
      </p:sp>
      <p:sp>
        <p:nvSpPr>
          <p:cNvPr id="4" name="Rectangle 3"/>
          <p:cNvSpPr/>
          <p:nvPr/>
        </p:nvSpPr>
        <p:spPr>
          <a:xfrm>
            <a:off x="3271441" y="1616299"/>
            <a:ext cx="4503043" cy="397658"/>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0" y="3599476"/>
            <a:ext cx="9144000" cy="725959"/>
          </a:xfrm>
          <a:prstGeom prst="rect">
            <a:avLst/>
          </a:prstGeom>
        </p:spPr>
      </p:pic>
      <p:sp>
        <p:nvSpPr>
          <p:cNvPr id="6" name="TextBox 5"/>
          <p:cNvSpPr txBox="1"/>
          <p:nvPr/>
        </p:nvSpPr>
        <p:spPr>
          <a:xfrm>
            <a:off x="0" y="3199366"/>
            <a:ext cx="3245650" cy="400110"/>
          </a:xfrm>
          <a:prstGeom prst="rect">
            <a:avLst/>
          </a:prstGeom>
          <a:noFill/>
        </p:spPr>
        <p:txBody>
          <a:bodyPr wrap="none" rtlCol="0">
            <a:spAutoFit/>
          </a:bodyPr>
          <a:lstStyle/>
          <a:p>
            <a:r>
              <a:rPr lang="en-US" sz="2000" dirty="0" smtClean="0"/>
              <a:t>UCSC: GRC Incident Database</a:t>
            </a:r>
            <a:endParaRPr lang="en-US" sz="2000" dirty="0"/>
          </a:p>
        </p:txBody>
      </p:sp>
      <p:sp>
        <p:nvSpPr>
          <p:cNvPr id="7" name="TextBox 6"/>
          <p:cNvSpPr txBox="1"/>
          <p:nvPr/>
        </p:nvSpPr>
        <p:spPr>
          <a:xfrm>
            <a:off x="0" y="4863642"/>
            <a:ext cx="3324047" cy="400110"/>
          </a:xfrm>
          <a:prstGeom prst="rect">
            <a:avLst/>
          </a:prstGeom>
          <a:noFill/>
        </p:spPr>
        <p:txBody>
          <a:bodyPr wrap="none" rtlCol="0">
            <a:spAutoFit/>
          </a:bodyPr>
          <a:lstStyle/>
          <a:p>
            <a:r>
              <a:rPr lang="en-US" sz="2000" dirty="0" err="1" smtClean="0"/>
              <a:t>Ensembl</a:t>
            </a:r>
            <a:r>
              <a:rPr lang="en-US" sz="2000" dirty="0" smtClean="0"/>
              <a:t>: </a:t>
            </a:r>
            <a:r>
              <a:rPr lang="en-US" sz="2000" dirty="0" smtClean="0"/>
              <a:t>GRC_region_NCBI37</a:t>
            </a:r>
            <a:endParaRPr lang="en-US" sz="2000" dirty="0"/>
          </a:p>
        </p:txBody>
      </p:sp>
      <p:sp>
        <p:nvSpPr>
          <p:cNvPr id="8" name="Rectangle 7"/>
          <p:cNvSpPr/>
          <p:nvPr/>
        </p:nvSpPr>
        <p:spPr>
          <a:xfrm>
            <a:off x="1909997" y="4063376"/>
            <a:ext cx="5197370" cy="328643"/>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8488" y="7747"/>
            <a:ext cx="4525247" cy="461665"/>
          </a:xfrm>
          <a:prstGeom prst="rect">
            <a:avLst/>
          </a:prstGeom>
          <a:noFill/>
          <a:ln>
            <a:noFill/>
          </a:ln>
        </p:spPr>
        <p:txBody>
          <a:bodyPr wrap="none" rtlCol="0">
            <a:spAutoFit/>
          </a:bodyPr>
          <a:lstStyle/>
          <a:p>
            <a:r>
              <a:rPr lang="en-US" sz="2400" dirty="0" smtClean="0">
                <a:solidFill>
                  <a:srgbClr val="008000"/>
                </a:solidFill>
              </a:rPr>
              <a:t>Finding Curated Regions: Browsers</a:t>
            </a:r>
            <a:endParaRPr lang="en-US" sz="2400" dirty="0">
              <a:solidFill>
                <a:srgbClr val="008000"/>
              </a:solidFill>
            </a:endParaRPr>
          </a:p>
        </p:txBody>
      </p:sp>
      <p:pic>
        <p:nvPicPr>
          <p:cNvPr id="10" name="Picture 9"/>
          <p:cNvPicPr>
            <a:picLocks noChangeAspect="1"/>
          </p:cNvPicPr>
          <p:nvPr/>
        </p:nvPicPr>
        <p:blipFill>
          <a:blip r:embed="rId4"/>
          <a:stretch>
            <a:fillRect/>
          </a:stretch>
        </p:blipFill>
        <p:spPr>
          <a:xfrm>
            <a:off x="0" y="5484876"/>
            <a:ext cx="9144000" cy="668571"/>
          </a:xfrm>
          <a:prstGeom prst="rect">
            <a:avLst/>
          </a:prstGeom>
        </p:spPr>
      </p:pic>
      <p:sp>
        <p:nvSpPr>
          <p:cNvPr id="11" name="Rectangle 10"/>
          <p:cNvSpPr/>
          <p:nvPr/>
        </p:nvSpPr>
        <p:spPr>
          <a:xfrm>
            <a:off x="2089606" y="5755789"/>
            <a:ext cx="7054394" cy="397658"/>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8999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14131" y="504629"/>
            <a:ext cx="6731779" cy="6156934"/>
            <a:chOff x="897571" y="371266"/>
            <a:chExt cx="6731779" cy="6283835"/>
          </a:xfrm>
        </p:grpSpPr>
        <p:pic>
          <p:nvPicPr>
            <p:cNvPr id="2" name="Picture 1" descr="HGPGoal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709" y="371266"/>
              <a:ext cx="6655641" cy="6198004"/>
            </a:xfrm>
            <a:prstGeom prst="rect">
              <a:avLst/>
            </a:prstGeom>
          </p:spPr>
        </p:pic>
        <p:sp>
          <p:nvSpPr>
            <p:cNvPr id="3" name="Rectangle 2"/>
            <p:cNvSpPr/>
            <p:nvPr/>
          </p:nvSpPr>
          <p:spPr>
            <a:xfrm>
              <a:off x="897571" y="371266"/>
              <a:ext cx="143229" cy="62838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TextBox 4"/>
          <p:cNvSpPr txBox="1"/>
          <p:nvPr/>
        </p:nvSpPr>
        <p:spPr>
          <a:xfrm>
            <a:off x="0" y="6481530"/>
            <a:ext cx="2102108" cy="369332"/>
          </a:xfrm>
          <a:prstGeom prst="rect">
            <a:avLst/>
          </a:prstGeom>
          <a:noFill/>
        </p:spPr>
        <p:txBody>
          <a:bodyPr wrap="none" rtlCol="0">
            <a:spAutoFit/>
          </a:bodyPr>
          <a:lstStyle/>
          <a:p>
            <a:r>
              <a:rPr lang="en-US" dirty="0" smtClean="0">
                <a:solidFill>
                  <a:schemeClr val="tx1">
                    <a:lumMod val="65000"/>
                    <a:lumOff val="35000"/>
                  </a:schemeClr>
                </a:solidFill>
                <a:cs typeface="Consolas"/>
              </a:rPr>
              <a:t>Collins FS et al, 1998</a:t>
            </a:r>
            <a:endParaRPr lang="en-US" dirty="0">
              <a:solidFill>
                <a:schemeClr val="tx1">
                  <a:lumMod val="65000"/>
                  <a:lumOff val="35000"/>
                </a:schemeClr>
              </a:solidFill>
              <a:cs typeface="Consolas"/>
            </a:endParaRPr>
          </a:p>
        </p:txBody>
      </p:sp>
      <p:sp>
        <p:nvSpPr>
          <p:cNvPr id="6" name="Rectangle 5"/>
          <p:cNvSpPr/>
          <p:nvPr/>
        </p:nvSpPr>
        <p:spPr>
          <a:xfrm>
            <a:off x="429688" y="1545696"/>
            <a:ext cx="8517372" cy="2845365"/>
          </a:xfrm>
          <a:prstGeom prst="rect">
            <a:avLst/>
          </a:prstGeom>
          <a:gradFill flip="none" rotWithShape="1">
            <a:gsLst>
              <a:gs pos="0">
                <a:schemeClr val="bg2">
                  <a:lumMod val="50000"/>
                </a:schemeClr>
              </a:gs>
              <a:gs pos="100000">
                <a:schemeClr val="bg2"/>
              </a:gs>
            </a:gsLst>
            <a:lin ang="51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t>Throughput: 500 Mb/year</a:t>
            </a:r>
          </a:p>
          <a:p>
            <a:pPr algn="ctr"/>
            <a:r>
              <a:rPr lang="en-US" sz="4400" dirty="0" smtClean="0"/>
              <a:t>Cost: &lt; $0.25 per base</a:t>
            </a:r>
          </a:p>
          <a:p>
            <a:pPr algn="ctr"/>
            <a:r>
              <a:rPr lang="en-US" sz="4400" dirty="0" smtClean="0"/>
              <a:t>Variation: 100,000 SNPs mapped</a:t>
            </a:r>
            <a:endParaRPr lang="en-US" sz="4400" dirty="0"/>
          </a:p>
        </p:txBody>
      </p:sp>
      <p:sp>
        <p:nvSpPr>
          <p:cNvPr id="7" name="TextBox 6"/>
          <p:cNvSpPr txBox="1"/>
          <p:nvPr/>
        </p:nvSpPr>
        <p:spPr>
          <a:xfrm>
            <a:off x="-60960" y="-102624"/>
            <a:ext cx="2213241" cy="646331"/>
          </a:xfrm>
          <a:prstGeom prst="rect">
            <a:avLst/>
          </a:prstGeom>
          <a:noFill/>
        </p:spPr>
        <p:txBody>
          <a:bodyPr wrap="none" rtlCol="0">
            <a:spAutoFit/>
          </a:bodyPr>
          <a:lstStyle/>
          <a:p>
            <a:r>
              <a:rPr lang="en-US" sz="3600" dirty="0" smtClean="0">
                <a:solidFill>
                  <a:srgbClr val="008000"/>
                </a:solidFill>
                <a:latin typeface="+mj-lt"/>
              </a:rPr>
              <a:t>HGP Goals</a:t>
            </a:r>
            <a:endParaRPr lang="en-US" sz="3600" dirty="0">
              <a:solidFill>
                <a:srgbClr val="008000"/>
              </a:solidFill>
              <a:latin typeface="+mj-lt"/>
            </a:endParaRPr>
          </a:p>
        </p:txBody>
      </p:sp>
    </p:spTree>
    <p:extLst>
      <p:ext uri="{BB962C8B-B14F-4D97-AF65-F5344CB8AC3E}">
        <p14:creationId xmlns:p14="http://schemas.microsoft.com/office/powerpoint/2010/main" val="30459037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55165"/>
            <a:ext cx="9144000" cy="4477963"/>
          </a:xfrm>
          <a:prstGeom prst="rect">
            <a:avLst/>
          </a:prstGeom>
        </p:spPr>
      </p:pic>
      <p:sp>
        <p:nvSpPr>
          <p:cNvPr id="3" name="TextBox 2"/>
          <p:cNvSpPr txBox="1"/>
          <p:nvPr/>
        </p:nvSpPr>
        <p:spPr>
          <a:xfrm>
            <a:off x="38488" y="7747"/>
            <a:ext cx="5598558" cy="461665"/>
          </a:xfrm>
          <a:prstGeom prst="rect">
            <a:avLst/>
          </a:prstGeom>
          <a:noFill/>
          <a:ln>
            <a:noFill/>
          </a:ln>
        </p:spPr>
        <p:txBody>
          <a:bodyPr wrap="none" rtlCol="0">
            <a:spAutoFit/>
          </a:bodyPr>
          <a:lstStyle/>
          <a:p>
            <a:r>
              <a:rPr lang="en-US" sz="2400" dirty="0" smtClean="0">
                <a:solidFill>
                  <a:srgbClr val="008000"/>
                </a:solidFill>
              </a:rPr>
              <a:t>Finding Curated Regions: GRC web browser</a:t>
            </a:r>
            <a:endParaRPr lang="en-US" sz="2400" dirty="0">
              <a:solidFill>
                <a:srgbClr val="008000"/>
              </a:solidFill>
            </a:endParaRPr>
          </a:p>
        </p:txBody>
      </p:sp>
    </p:spTree>
    <p:extLst>
      <p:ext uri="{BB962C8B-B14F-4D97-AF65-F5344CB8AC3E}">
        <p14:creationId xmlns:p14="http://schemas.microsoft.com/office/powerpoint/2010/main" val="279240241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60" y="0"/>
            <a:ext cx="4753976" cy="646331"/>
          </a:xfrm>
          <a:prstGeom prst="rect">
            <a:avLst/>
          </a:prstGeom>
          <a:noFill/>
        </p:spPr>
        <p:txBody>
          <a:bodyPr wrap="none" rtlCol="0">
            <a:spAutoFit/>
          </a:bodyPr>
          <a:lstStyle/>
          <a:p>
            <a:r>
              <a:rPr lang="en-US" sz="3600" dirty="0" smtClean="0">
                <a:solidFill>
                  <a:srgbClr val="008000"/>
                </a:solidFill>
                <a:latin typeface="+mj-lt"/>
              </a:rPr>
              <a:t>Missing Sequence: Gaps</a:t>
            </a:r>
            <a:endParaRPr lang="en-US" sz="3600" dirty="0">
              <a:solidFill>
                <a:srgbClr val="008000"/>
              </a:solidFill>
              <a:latin typeface="+mj-lt"/>
            </a:endParaRPr>
          </a:p>
        </p:txBody>
      </p:sp>
      <p:grpSp>
        <p:nvGrpSpPr>
          <p:cNvPr id="8" name="Group 7"/>
          <p:cNvGrpSpPr/>
          <p:nvPr/>
        </p:nvGrpSpPr>
        <p:grpSpPr>
          <a:xfrm>
            <a:off x="345440" y="4328160"/>
            <a:ext cx="8473440" cy="20320"/>
            <a:chOff x="345440" y="4876800"/>
            <a:chExt cx="8473440" cy="20320"/>
          </a:xfrm>
        </p:grpSpPr>
        <p:cxnSp>
          <p:nvCxnSpPr>
            <p:cNvPr id="4" name="Straight Connector 3"/>
            <p:cNvCxnSpPr/>
            <p:nvPr/>
          </p:nvCxnSpPr>
          <p:spPr>
            <a:xfrm>
              <a:off x="345440" y="4876800"/>
              <a:ext cx="8473440" cy="2032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805680" y="4886960"/>
              <a:ext cx="1828800" cy="1016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284480" y="4744720"/>
            <a:ext cx="1516761" cy="584776"/>
          </a:xfrm>
          <a:prstGeom prst="rect">
            <a:avLst/>
          </a:prstGeom>
          <a:noFill/>
        </p:spPr>
        <p:txBody>
          <a:bodyPr wrap="none" rtlCol="0">
            <a:spAutoFit/>
          </a:bodyPr>
          <a:lstStyle/>
          <a:p>
            <a:r>
              <a:rPr lang="en-US" sz="3200" dirty="0" smtClean="0"/>
              <a:t>GRCh37</a:t>
            </a:r>
            <a:endParaRPr lang="en-US" sz="3200" dirty="0"/>
          </a:p>
        </p:txBody>
      </p:sp>
      <p:cxnSp>
        <p:nvCxnSpPr>
          <p:cNvPr id="11" name="Straight Connector 10"/>
          <p:cNvCxnSpPr/>
          <p:nvPr/>
        </p:nvCxnSpPr>
        <p:spPr>
          <a:xfrm>
            <a:off x="284480" y="1584960"/>
            <a:ext cx="8534400" cy="2032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45440" y="843280"/>
            <a:ext cx="2865688" cy="584776"/>
          </a:xfrm>
          <a:prstGeom prst="rect">
            <a:avLst/>
          </a:prstGeom>
          <a:noFill/>
        </p:spPr>
        <p:txBody>
          <a:bodyPr wrap="none" rtlCol="0">
            <a:spAutoFit/>
          </a:bodyPr>
          <a:lstStyle/>
          <a:p>
            <a:r>
              <a:rPr lang="en-US" sz="3200" dirty="0" smtClean="0"/>
              <a:t>Sample genome</a:t>
            </a:r>
            <a:endParaRPr lang="en-US" sz="3200" dirty="0"/>
          </a:p>
        </p:txBody>
      </p:sp>
      <p:sp>
        <p:nvSpPr>
          <p:cNvPr id="13" name="Rectangle 12"/>
          <p:cNvSpPr/>
          <p:nvPr/>
        </p:nvSpPr>
        <p:spPr>
          <a:xfrm>
            <a:off x="2397760" y="1401530"/>
            <a:ext cx="1737360" cy="410904"/>
          </a:xfrm>
          <a:prstGeom prst="rect">
            <a:avLst/>
          </a:prstGeom>
          <a:solidFill>
            <a:srgbClr val="519EE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Duplicon</a:t>
            </a:r>
            <a:r>
              <a:rPr lang="en-US" dirty="0" smtClean="0"/>
              <a:t> A</a:t>
            </a:r>
            <a:endParaRPr lang="en-US" dirty="0"/>
          </a:p>
        </p:txBody>
      </p:sp>
      <p:sp>
        <p:nvSpPr>
          <p:cNvPr id="14" name="Rectangle 13"/>
          <p:cNvSpPr/>
          <p:nvPr/>
        </p:nvSpPr>
        <p:spPr>
          <a:xfrm>
            <a:off x="4805680" y="1401530"/>
            <a:ext cx="1737360" cy="410904"/>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Duplicon</a:t>
            </a:r>
            <a:r>
              <a:rPr lang="en-US" dirty="0" smtClean="0"/>
              <a:t> B</a:t>
            </a:r>
            <a:endParaRPr lang="en-US" dirty="0"/>
          </a:p>
        </p:txBody>
      </p:sp>
      <p:cxnSp>
        <p:nvCxnSpPr>
          <p:cNvPr id="16" name="Straight Connector 15"/>
          <p:cNvCxnSpPr/>
          <p:nvPr/>
        </p:nvCxnSpPr>
        <p:spPr>
          <a:xfrm>
            <a:off x="2397760" y="1971040"/>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2397760" y="4143028"/>
            <a:ext cx="1737360" cy="410904"/>
          </a:xfrm>
          <a:prstGeom prst="rect">
            <a:avLst/>
          </a:prstGeom>
          <a:solidFill>
            <a:srgbClr val="519EE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Duplicon</a:t>
            </a:r>
            <a:r>
              <a:rPr lang="en-US" dirty="0" smtClean="0"/>
              <a:t> A</a:t>
            </a:r>
            <a:endParaRPr lang="en-US" dirty="0"/>
          </a:p>
        </p:txBody>
      </p:sp>
      <p:cxnSp>
        <p:nvCxnSpPr>
          <p:cNvPr id="19" name="Straight Connector 18"/>
          <p:cNvCxnSpPr/>
          <p:nvPr/>
        </p:nvCxnSpPr>
        <p:spPr>
          <a:xfrm>
            <a:off x="2550160" y="2123440"/>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702560" y="2275840"/>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854960" y="2428240"/>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007360" y="2194560"/>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59760" y="1991360"/>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312160" y="2103120"/>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383280" y="2316480"/>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454400" y="2438400"/>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637280" y="2214880"/>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576320" y="1899920"/>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566160" y="2042160"/>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05680" y="1971040"/>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958080" y="2123440"/>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5110480" y="2275840"/>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405120" y="2194560"/>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252720" y="2042160"/>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405120" y="1950720"/>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5557520" y="2133600"/>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781040" y="2316480"/>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953760" y="2021840"/>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004560" y="1899920"/>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53760" y="2184400"/>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3647440" y="4031268"/>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397760" y="4010948"/>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753360" y="3901440"/>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3119120" y="4010948"/>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702560" y="4102388"/>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302000" y="3901440"/>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2428240" y="3810000"/>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007360" y="3718560"/>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383280" y="3799840"/>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271520" y="4092228"/>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3159760" y="3596640"/>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3271520" y="2733040"/>
            <a:ext cx="0" cy="7112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3312160" y="2570480"/>
            <a:ext cx="2245360" cy="80264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20320" y="6156960"/>
            <a:ext cx="9269635" cy="646331"/>
          </a:xfrm>
          <a:prstGeom prst="rect">
            <a:avLst/>
          </a:prstGeom>
          <a:noFill/>
        </p:spPr>
        <p:txBody>
          <a:bodyPr wrap="none" rtlCol="0">
            <a:spAutoFit/>
          </a:bodyPr>
          <a:lstStyle/>
          <a:p>
            <a:r>
              <a:rPr lang="en-US" dirty="0" smtClean="0"/>
              <a:t>May or may not detect increased coverage depending on sequencing depth</a:t>
            </a:r>
            <a:br>
              <a:rPr lang="en-US" dirty="0" smtClean="0"/>
            </a:br>
            <a:r>
              <a:rPr lang="en-US" dirty="0" smtClean="0"/>
              <a:t>and library quality (easier to find with new technologies than with old, low through technologies)</a:t>
            </a:r>
            <a:endParaRPr lang="en-US" dirty="0"/>
          </a:p>
        </p:txBody>
      </p:sp>
      <p:sp>
        <p:nvSpPr>
          <p:cNvPr id="3" name="TextBox 2"/>
          <p:cNvSpPr txBox="1"/>
          <p:nvPr/>
        </p:nvSpPr>
        <p:spPr>
          <a:xfrm>
            <a:off x="2445782" y="3596640"/>
            <a:ext cx="287258" cy="369332"/>
          </a:xfrm>
          <a:prstGeom prst="rect">
            <a:avLst/>
          </a:prstGeom>
          <a:noFill/>
        </p:spPr>
        <p:txBody>
          <a:bodyPr wrap="none" rtlCol="0">
            <a:spAutoFit/>
          </a:bodyPr>
          <a:lstStyle/>
          <a:p>
            <a:r>
              <a:rPr lang="en-US" dirty="0" smtClean="0">
                <a:solidFill>
                  <a:srgbClr val="629DD1"/>
                </a:solidFill>
              </a:rPr>
              <a:t>x</a:t>
            </a:r>
            <a:endParaRPr lang="en-US" dirty="0">
              <a:solidFill>
                <a:srgbClr val="629DD1"/>
              </a:solidFill>
            </a:endParaRPr>
          </a:p>
        </p:txBody>
      </p:sp>
      <p:sp>
        <p:nvSpPr>
          <p:cNvPr id="53" name="TextBox 52"/>
          <p:cNvSpPr txBox="1"/>
          <p:nvPr/>
        </p:nvSpPr>
        <p:spPr>
          <a:xfrm>
            <a:off x="2868041" y="3672096"/>
            <a:ext cx="287258" cy="369332"/>
          </a:xfrm>
          <a:prstGeom prst="rect">
            <a:avLst/>
          </a:prstGeom>
          <a:noFill/>
        </p:spPr>
        <p:txBody>
          <a:bodyPr wrap="none" rtlCol="0">
            <a:spAutoFit/>
          </a:bodyPr>
          <a:lstStyle/>
          <a:p>
            <a:r>
              <a:rPr lang="en-US" dirty="0" smtClean="0">
                <a:solidFill>
                  <a:schemeClr val="bg2">
                    <a:lumMod val="50000"/>
                  </a:schemeClr>
                </a:solidFill>
              </a:rPr>
              <a:t>x</a:t>
            </a:r>
            <a:endParaRPr lang="en-US" dirty="0">
              <a:solidFill>
                <a:schemeClr val="bg2">
                  <a:lumMod val="50000"/>
                </a:schemeClr>
              </a:solidFill>
            </a:endParaRPr>
          </a:p>
        </p:txBody>
      </p:sp>
      <p:sp>
        <p:nvSpPr>
          <p:cNvPr id="5" name="TextBox 4"/>
          <p:cNvSpPr txBox="1"/>
          <p:nvPr/>
        </p:nvSpPr>
        <p:spPr>
          <a:xfrm>
            <a:off x="2445782" y="4742934"/>
            <a:ext cx="3633852" cy="369332"/>
          </a:xfrm>
          <a:prstGeom prst="rect">
            <a:avLst/>
          </a:prstGeom>
          <a:noFill/>
        </p:spPr>
        <p:txBody>
          <a:bodyPr wrap="none" rtlCol="0">
            <a:spAutoFit/>
          </a:bodyPr>
          <a:lstStyle/>
          <a:p>
            <a:r>
              <a:rPr lang="en-US" dirty="0" smtClean="0">
                <a:solidFill>
                  <a:srgbClr val="629DD1"/>
                </a:solidFill>
              </a:rPr>
              <a:t>G&gt;A (allelic difference – true variant)</a:t>
            </a:r>
            <a:endParaRPr lang="en-US" dirty="0">
              <a:solidFill>
                <a:srgbClr val="629DD1"/>
              </a:solidFill>
            </a:endParaRPr>
          </a:p>
        </p:txBody>
      </p:sp>
      <p:sp>
        <p:nvSpPr>
          <p:cNvPr id="55" name="TextBox 54"/>
          <p:cNvSpPr txBox="1"/>
          <p:nvPr/>
        </p:nvSpPr>
        <p:spPr>
          <a:xfrm>
            <a:off x="2445782" y="5114350"/>
            <a:ext cx="4816756" cy="369332"/>
          </a:xfrm>
          <a:prstGeom prst="rect">
            <a:avLst/>
          </a:prstGeom>
          <a:noFill/>
        </p:spPr>
        <p:txBody>
          <a:bodyPr wrap="none" rtlCol="0">
            <a:spAutoFit/>
          </a:bodyPr>
          <a:lstStyle/>
          <a:p>
            <a:r>
              <a:rPr lang="en-US" dirty="0" smtClean="0">
                <a:solidFill>
                  <a:schemeClr val="bg2">
                    <a:lumMod val="50000"/>
                  </a:schemeClr>
                </a:solidFill>
              </a:rPr>
              <a:t>G&gt;C (</a:t>
            </a:r>
            <a:r>
              <a:rPr lang="en-US" dirty="0" err="1" smtClean="0">
                <a:solidFill>
                  <a:schemeClr val="bg2">
                    <a:lumMod val="50000"/>
                  </a:schemeClr>
                </a:solidFill>
              </a:rPr>
              <a:t>paralogous</a:t>
            </a:r>
            <a:r>
              <a:rPr lang="en-US" dirty="0" smtClean="0">
                <a:solidFill>
                  <a:schemeClr val="bg2">
                    <a:lumMod val="50000"/>
                  </a:schemeClr>
                </a:solidFill>
              </a:rPr>
              <a:t> sequence variant- false positive)</a:t>
            </a:r>
            <a:endParaRPr lang="en-US" dirty="0">
              <a:solidFill>
                <a:schemeClr val="bg2">
                  <a:lumMod val="50000"/>
                </a:schemeClr>
              </a:solidFill>
            </a:endParaRPr>
          </a:p>
        </p:txBody>
      </p:sp>
    </p:spTree>
    <p:extLst>
      <p:ext uri="{BB962C8B-B14F-4D97-AF65-F5344CB8AC3E}">
        <p14:creationId xmlns:p14="http://schemas.microsoft.com/office/powerpoint/2010/main" val="58961813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60" y="20927"/>
            <a:ext cx="5299272" cy="646331"/>
          </a:xfrm>
          <a:prstGeom prst="rect">
            <a:avLst/>
          </a:prstGeom>
          <a:noFill/>
        </p:spPr>
        <p:txBody>
          <a:bodyPr wrap="none" rtlCol="0">
            <a:spAutoFit/>
          </a:bodyPr>
          <a:lstStyle/>
          <a:p>
            <a:r>
              <a:rPr lang="en-US" sz="3600" dirty="0" smtClean="0">
                <a:solidFill>
                  <a:srgbClr val="008000"/>
                </a:solidFill>
                <a:latin typeface="+mj-lt"/>
              </a:rPr>
              <a:t>Missing sequence: collapse</a:t>
            </a:r>
            <a:endParaRPr lang="en-US" sz="3600" dirty="0">
              <a:solidFill>
                <a:srgbClr val="008000"/>
              </a:solidFill>
              <a:latin typeface="+mj-lt"/>
            </a:endParaRPr>
          </a:p>
        </p:txBody>
      </p:sp>
      <p:cxnSp>
        <p:nvCxnSpPr>
          <p:cNvPr id="4" name="Straight Connector 3"/>
          <p:cNvCxnSpPr/>
          <p:nvPr/>
        </p:nvCxnSpPr>
        <p:spPr>
          <a:xfrm>
            <a:off x="345440" y="4559064"/>
            <a:ext cx="8473440" cy="20320"/>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84480" y="4975624"/>
            <a:ext cx="1516761" cy="584776"/>
          </a:xfrm>
          <a:prstGeom prst="rect">
            <a:avLst/>
          </a:prstGeom>
          <a:noFill/>
        </p:spPr>
        <p:txBody>
          <a:bodyPr wrap="none" rtlCol="0">
            <a:spAutoFit/>
          </a:bodyPr>
          <a:lstStyle/>
          <a:p>
            <a:r>
              <a:rPr lang="en-US" sz="3200" dirty="0" smtClean="0"/>
              <a:t>GRCh37</a:t>
            </a:r>
            <a:endParaRPr lang="en-US" sz="3200" dirty="0"/>
          </a:p>
        </p:txBody>
      </p:sp>
      <p:cxnSp>
        <p:nvCxnSpPr>
          <p:cNvPr id="11" name="Straight Connector 10"/>
          <p:cNvCxnSpPr/>
          <p:nvPr/>
        </p:nvCxnSpPr>
        <p:spPr>
          <a:xfrm>
            <a:off x="284480" y="1815864"/>
            <a:ext cx="8534400" cy="20320"/>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45440" y="1074184"/>
            <a:ext cx="2865688" cy="584776"/>
          </a:xfrm>
          <a:prstGeom prst="rect">
            <a:avLst/>
          </a:prstGeom>
          <a:noFill/>
        </p:spPr>
        <p:txBody>
          <a:bodyPr wrap="none" rtlCol="0">
            <a:spAutoFit/>
          </a:bodyPr>
          <a:lstStyle/>
          <a:p>
            <a:r>
              <a:rPr lang="en-US" sz="3200" dirty="0" smtClean="0"/>
              <a:t>Sample genome</a:t>
            </a:r>
            <a:endParaRPr lang="en-US" sz="3200" dirty="0"/>
          </a:p>
        </p:txBody>
      </p:sp>
      <p:sp>
        <p:nvSpPr>
          <p:cNvPr id="13" name="Rectangle 12"/>
          <p:cNvSpPr/>
          <p:nvPr/>
        </p:nvSpPr>
        <p:spPr>
          <a:xfrm>
            <a:off x="2397760" y="1632434"/>
            <a:ext cx="1737360" cy="410904"/>
          </a:xfrm>
          <a:prstGeom prst="rect">
            <a:avLst/>
          </a:prstGeom>
          <a:solidFill>
            <a:srgbClr val="519EE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Duplicon</a:t>
            </a:r>
            <a:r>
              <a:rPr lang="en-US" dirty="0" smtClean="0"/>
              <a:t> A</a:t>
            </a:r>
            <a:endParaRPr lang="en-US" dirty="0"/>
          </a:p>
        </p:txBody>
      </p:sp>
      <p:sp>
        <p:nvSpPr>
          <p:cNvPr id="14" name="Rectangle 13"/>
          <p:cNvSpPr/>
          <p:nvPr/>
        </p:nvSpPr>
        <p:spPr>
          <a:xfrm>
            <a:off x="4805680" y="1632434"/>
            <a:ext cx="1737360" cy="410904"/>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Duplicon</a:t>
            </a:r>
            <a:r>
              <a:rPr lang="en-US" dirty="0" smtClean="0"/>
              <a:t> B</a:t>
            </a:r>
            <a:endParaRPr lang="en-US" dirty="0"/>
          </a:p>
        </p:txBody>
      </p:sp>
      <p:cxnSp>
        <p:nvCxnSpPr>
          <p:cNvPr id="16" name="Straight Connector 15"/>
          <p:cNvCxnSpPr/>
          <p:nvPr/>
        </p:nvCxnSpPr>
        <p:spPr>
          <a:xfrm>
            <a:off x="2397760" y="2201944"/>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2397760" y="4373932"/>
            <a:ext cx="1737360" cy="410904"/>
          </a:xfrm>
          <a:prstGeom prst="rect">
            <a:avLst/>
          </a:prstGeom>
          <a:solidFill>
            <a:srgbClr val="519EE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Duplicon</a:t>
            </a:r>
            <a:r>
              <a:rPr lang="en-US" dirty="0" smtClean="0"/>
              <a:t> A</a:t>
            </a:r>
            <a:endParaRPr lang="en-US" dirty="0"/>
          </a:p>
        </p:txBody>
      </p:sp>
      <p:cxnSp>
        <p:nvCxnSpPr>
          <p:cNvPr id="19" name="Straight Connector 18"/>
          <p:cNvCxnSpPr/>
          <p:nvPr/>
        </p:nvCxnSpPr>
        <p:spPr>
          <a:xfrm>
            <a:off x="2550160" y="2354344"/>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702560" y="2506744"/>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854960" y="2659144"/>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007360" y="2425464"/>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59760" y="2222264"/>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312160" y="2334024"/>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383280" y="2547384"/>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454400" y="2669304"/>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637280" y="2445784"/>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576320" y="2130824"/>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566160" y="2273064"/>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05680" y="2201944"/>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958080" y="2354344"/>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5110480" y="2506744"/>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405120" y="2425464"/>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252720" y="2273064"/>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405120" y="2181624"/>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5557520" y="2364504"/>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781040" y="2547384"/>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953760" y="2252744"/>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004560" y="2130824"/>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53760" y="2415304"/>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3647440" y="4262172"/>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397760" y="4241852"/>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753360" y="4132344"/>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3119120" y="4241852"/>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702560" y="4333292"/>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302000" y="4132344"/>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2428240" y="4040904"/>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007360" y="3949464"/>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383280" y="4030744"/>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271520" y="4323132"/>
            <a:ext cx="44704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3159760" y="3827544"/>
            <a:ext cx="528320" cy="0"/>
          </a:xfrm>
          <a:prstGeom prst="line">
            <a:avLst/>
          </a:prstGeom>
          <a:ln w="28575" cmpd="sng">
            <a:solidFill>
              <a:srgbClr val="629DD1"/>
            </a:solidFill>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3271520" y="2963944"/>
            <a:ext cx="0" cy="7112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3312160" y="2801384"/>
            <a:ext cx="2245360" cy="80264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20320" y="6156960"/>
            <a:ext cx="9269635" cy="646331"/>
          </a:xfrm>
          <a:prstGeom prst="rect">
            <a:avLst/>
          </a:prstGeom>
          <a:noFill/>
        </p:spPr>
        <p:txBody>
          <a:bodyPr wrap="none" rtlCol="0">
            <a:spAutoFit/>
          </a:bodyPr>
          <a:lstStyle/>
          <a:p>
            <a:r>
              <a:rPr lang="en-US" dirty="0" smtClean="0"/>
              <a:t>May or may not detect increased coverage depending on sequencing depth</a:t>
            </a:r>
            <a:br>
              <a:rPr lang="en-US" dirty="0" smtClean="0"/>
            </a:br>
            <a:r>
              <a:rPr lang="en-US" dirty="0" smtClean="0"/>
              <a:t>and library quality (easier to find with new technologies than with old, low through technologies)</a:t>
            </a:r>
            <a:endParaRPr lang="en-US" dirty="0"/>
          </a:p>
        </p:txBody>
      </p:sp>
      <p:sp>
        <p:nvSpPr>
          <p:cNvPr id="3" name="TextBox 2"/>
          <p:cNvSpPr txBox="1"/>
          <p:nvPr/>
        </p:nvSpPr>
        <p:spPr>
          <a:xfrm>
            <a:off x="2445782" y="3827544"/>
            <a:ext cx="287258" cy="369332"/>
          </a:xfrm>
          <a:prstGeom prst="rect">
            <a:avLst/>
          </a:prstGeom>
          <a:noFill/>
        </p:spPr>
        <p:txBody>
          <a:bodyPr wrap="none" rtlCol="0">
            <a:spAutoFit/>
          </a:bodyPr>
          <a:lstStyle/>
          <a:p>
            <a:r>
              <a:rPr lang="en-US" dirty="0" smtClean="0">
                <a:solidFill>
                  <a:srgbClr val="629DD1"/>
                </a:solidFill>
              </a:rPr>
              <a:t>x</a:t>
            </a:r>
            <a:endParaRPr lang="en-US" dirty="0">
              <a:solidFill>
                <a:srgbClr val="629DD1"/>
              </a:solidFill>
            </a:endParaRPr>
          </a:p>
        </p:txBody>
      </p:sp>
      <p:sp>
        <p:nvSpPr>
          <p:cNvPr id="53" name="TextBox 52"/>
          <p:cNvSpPr txBox="1"/>
          <p:nvPr/>
        </p:nvSpPr>
        <p:spPr>
          <a:xfrm>
            <a:off x="2868041" y="3903000"/>
            <a:ext cx="287258" cy="369332"/>
          </a:xfrm>
          <a:prstGeom prst="rect">
            <a:avLst/>
          </a:prstGeom>
          <a:noFill/>
        </p:spPr>
        <p:txBody>
          <a:bodyPr wrap="none" rtlCol="0">
            <a:spAutoFit/>
          </a:bodyPr>
          <a:lstStyle/>
          <a:p>
            <a:r>
              <a:rPr lang="en-US" dirty="0" smtClean="0">
                <a:solidFill>
                  <a:schemeClr val="bg2">
                    <a:lumMod val="50000"/>
                  </a:schemeClr>
                </a:solidFill>
              </a:rPr>
              <a:t>x</a:t>
            </a:r>
            <a:endParaRPr lang="en-US" dirty="0">
              <a:solidFill>
                <a:schemeClr val="bg2">
                  <a:lumMod val="50000"/>
                </a:schemeClr>
              </a:solidFill>
            </a:endParaRPr>
          </a:p>
        </p:txBody>
      </p:sp>
      <p:sp>
        <p:nvSpPr>
          <p:cNvPr id="5" name="TextBox 4"/>
          <p:cNvSpPr txBox="1"/>
          <p:nvPr/>
        </p:nvSpPr>
        <p:spPr>
          <a:xfrm>
            <a:off x="2445782" y="4973838"/>
            <a:ext cx="3633852" cy="369332"/>
          </a:xfrm>
          <a:prstGeom prst="rect">
            <a:avLst/>
          </a:prstGeom>
          <a:noFill/>
        </p:spPr>
        <p:txBody>
          <a:bodyPr wrap="none" rtlCol="0">
            <a:spAutoFit/>
          </a:bodyPr>
          <a:lstStyle/>
          <a:p>
            <a:r>
              <a:rPr lang="en-US" dirty="0" smtClean="0">
                <a:solidFill>
                  <a:srgbClr val="629DD1"/>
                </a:solidFill>
              </a:rPr>
              <a:t>G&gt;A (allelic difference – true variant)</a:t>
            </a:r>
            <a:endParaRPr lang="en-US" dirty="0">
              <a:solidFill>
                <a:srgbClr val="629DD1"/>
              </a:solidFill>
            </a:endParaRPr>
          </a:p>
        </p:txBody>
      </p:sp>
      <p:sp>
        <p:nvSpPr>
          <p:cNvPr id="55" name="TextBox 54"/>
          <p:cNvSpPr txBox="1"/>
          <p:nvPr/>
        </p:nvSpPr>
        <p:spPr>
          <a:xfrm>
            <a:off x="2445782" y="5345254"/>
            <a:ext cx="4816756" cy="369332"/>
          </a:xfrm>
          <a:prstGeom prst="rect">
            <a:avLst/>
          </a:prstGeom>
          <a:noFill/>
        </p:spPr>
        <p:txBody>
          <a:bodyPr wrap="none" rtlCol="0">
            <a:spAutoFit/>
          </a:bodyPr>
          <a:lstStyle/>
          <a:p>
            <a:r>
              <a:rPr lang="en-US" dirty="0" smtClean="0">
                <a:solidFill>
                  <a:schemeClr val="bg2">
                    <a:lumMod val="50000"/>
                  </a:schemeClr>
                </a:solidFill>
              </a:rPr>
              <a:t>G&gt;C (</a:t>
            </a:r>
            <a:r>
              <a:rPr lang="en-US" dirty="0" err="1" smtClean="0">
                <a:solidFill>
                  <a:schemeClr val="bg2">
                    <a:lumMod val="50000"/>
                  </a:schemeClr>
                </a:solidFill>
              </a:rPr>
              <a:t>paralogous</a:t>
            </a:r>
            <a:r>
              <a:rPr lang="en-US" dirty="0" smtClean="0">
                <a:solidFill>
                  <a:schemeClr val="bg2">
                    <a:lumMod val="50000"/>
                  </a:schemeClr>
                </a:solidFill>
              </a:rPr>
              <a:t> sequence variant- false positive)</a:t>
            </a:r>
            <a:endParaRPr lang="en-US" dirty="0">
              <a:solidFill>
                <a:schemeClr val="bg2">
                  <a:lumMod val="50000"/>
                </a:schemeClr>
              </a:solidFill>
            </a:endParaRPr>
          </a:p>
        </p:txBody>
      </p:sp>
    </p:spTree>
    <p:extLst>
      <p:ext uri="{BB962C8B-B14F-4D97-AF65-F5344CB8AC3E}">
        <p14:creationId xmlns:p14="http://schemas.microsoft.com/office/powerpoint/2010/main" val="428206856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5400"/>
            <a:ext cx="9144000" cy="6787104"/>
          </a:xfrm>
          <a:prstGeom prst="rect">
            <a:avLst/>
          </a:prstGeom>
        </p:spPr>
      </p:pic>
      <p:sp>
        <p:nvSpPr>
          <p:cNvPr id="4" name="TextBox 3"/>
          <p:cNvSpPr txBox="1"/>
          <p:nvPr/>
        </p:nvSpPr>
        <p:spPr>
          <a:xfrm>
            <a:off x="141121" y="6324047"/>
            <a:ext cx="3638586" cy="461665"/>
          </a:xfrm>
          <a:prstGeom prst="rect">
            <a:avLst/>
          </a:prstGeom>
          <a:noFill/>
        </p:spPr>
        <p:txBody>
          <a:bodyPr wrap="none" rtlCol="0">
            <a:spAutoFit/>
          </a:bodyPr>
          <a:lstStyle/>
          <a:p>
            <a:r>
              <a:rPr lang="en-US" sz="2400" dirty="0" smtClean="0"/>
              <a:t>Missing </a:t>
            </a:r>
            <a:r>
              <a:rPr lang="en-US" sz="2400" dirty="0" err="1" smtClean="0"/>
              <a:t>paralogs</a:t>
            </a:r>
            <a:r>
              <a:rPr lang="en-US" sz="2400" dirty="0" smtClean="0"/>
              <a:t> in GRCh37</a:t>
            </a:r>
            <a:endParaRPr lang="en-US" sz="2400" dirty="0"/>
          </a:p>
        </p:txBody>
      </p:sp>
    </p:spTree>
    <p:extLst>
      <p:ext uri="{BB962C8B-B14F-4D97-AF65-F5344CB8AC3E}">
        <p14:creationId xmlns:p14="http://schemas.microsoft.com/office/powerpoint/2010/main" val="376864064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03175"/>
            <a:ext cx="9144000" cy="4738013"/>
          </a:xfrm>
          <a:prstGeom prst="rect">
            <a:avLst/>
          </a:prstGeom>
        </p:spPr>
      </p:pic>
      <p:sp>
        <p:nvSpPr>
          <p:cNvPr id="4" name="TextBox 3"/>
          <p:cNvSpPr txBox="1"/>
          <p:nvPr/>
        </p:nvSpPr>
        <p:spPr>
          <a:xfrm>
            <a:off x="1144001" y="0"/>
            <a:ext cx="8042511" cy="400110"/>
          </a:xfrm>
          <a:prstGeom prst="rect">
            <a:avLst/>
          </a:prstGeom>
          <a:noFill/>
        </p:spPr>
        <p:txBody>
          <a:bodyPr wrap="none" rtlCol="0">
            <a:spAutoFit/>
          </a:bodyPr>
          <a:lstStyle/>
          <a:p>
            <a:pPr algn="r"/>
            <a:r>
              <a:rPr lang="en-US" sz="2000" dirty="0" smtClean="0">
                <a:solidFill>
                  <a:srgbClr val="FFFFFF"/>
                </a:solidFill>
                <a:latin typeface="Trebuchet MS"/>
                <a:cs typeface="Trebuchet MS"/>
              </a:rPr>
              <a:t>Mouse Ren1 chr1 (CM000994.2/NC_000067.6): 133350674-133360320</a:t>
            </a:r>
            <a:endParaRPr lang="en-US" sz="2000" dirty="0">
              <a:solidFill>
                <a:srgbClr val="FFFFFF"/>
              </a:solidFill>
              <a:latin typeface="Trebuchet MS"/>
              <a:cs typeface="Trebuchet MS"/>
            </a:endParaRPr>
          </a:p>
        </p:txBody>
      </p:sp>
      <p:sp>
        <p:nvSpPr>
          <p:cNvPr id="5" name="TextBox 4"/>
          <p:cNvSpPr txBox="1"/>
          <p:nvPr/>
        </p:nvSpPr>
        <p:spPr>
          <a:xfrm>
            <a:off x="0" y="1134805"/>
            <a:ext cx="2621819" cy="369332"/>
          </a:xfrm>
          <a:prstGeom prst="rect">
            <a:avLst/>
          </a:prstGeom>
          <a:solidFill>
            <a:schemeClr val="bg1"/>
          </a:solidFill>
        </p:spPr>
        <p:txBody>
          <a:bodyPr wrap="none" rtlCol="0">
            <a:spAutoFit/>
          </a:bodyPr>
          <a:lstStyle/>
          <a:p>
            <a:r>
              <a:rPr lang="en-US" dirty="0" smtClean="0"/>
              <a:t>129S6/</a:t>
            </a:r>
            <a:r>
              <a:rPr lang="en-US" dirty="0" err="1" smtClean="0"/>
              <a:t>SVEvTac</a:t>
            </a:r>
            <a:r>
              <a:rPr lang="en-US" dirty="0" smtClean="0"/>
              <a:t> tiling path</a:t>
            </a:r>
            <a:endParaRPr lang="en-US" dirty="0"/>
          </a:p>
        </p:txBody>
      </p:sp>
      <p:sp>
        <p:nvSpPr>
          <p:cNvPr id="6" name="TextBox 5"/>
          <p:cNvSpPr txBox="1"/>
          <p:nvPr/>
        </p:nvSpPr>
        <p:spPr>
          <a:xfrm>
            <a:off x="0" y="1767498"/>
            <a:ext cx="2783334" cy="369332"/>
          </a:xfrm>
          <a:prstGeom prst="rect">
            <a:avLst/>
          </a:prstGeom>
          <a:solidFill>
            <a:schemeClr val="bg1"/>
          </a:solidFill>
        </p:spPr>
        <p:txBody>
          <a:bodyPr wrap="none" rtlCol="0">
            <a:spAutoFit/>
          </a:bodyPr>
          <a:lstStyle/>
          <a:p>
            <a:r>
              <a:rPr lang="en-US" dirty="0" smtClean="0"/>
              <a:t>Alignment to C57BL/6J chr1</a:t>
            </a:r>
            <a:endParaRPr lang="en-US" dirty="0"/>
          </a:p>
        </p:txBody>
      </p:sp>
      <p:sp>
        <p:nvSpPr>
          <p:cNvPr id="7" name="TextBox 6"/>
          <p:cNvSpPr txBox="1"/>
          <p:nvPr/>
        </p:nvSpPr>
        <p:spPr>
          <a:xfrm>
            <a:off x="0" y="3156221"/>
            <a:ext cx="1069524" cy="369332"/>
          </a:xfrm>
          <a:prstGeom prst="rect">
            <a:avLst/>
          </a:prstGeom>
          <a:solidFill>
            <a:srgbClr val="FFFFFF"/>
          </a:solidFill>
        </p:spPr>
        <p:txBody>
          <a:bodyPr wrap="none" rtlCol="0">
            <a:spAutoFit/>
          </a:bodyPr>
          <a:lstStyle/>
          <a:p>
            <a:r>
              <a:rPr lang="en-US" dirty="0" smtClean="0"/>
              <a:t>B6 Genes</a:t>
            </a:r>
            <a:endParaRPr lang="en-US" dirty="0"/>
          </a:p>
        </p:txBody>
      </p:sp>
      <p:sp>
        <p:nvSpPr>
          <p:cNvPr id="8" name="TextBox 7"/>
          <p:cNvSpPr txBox="1"/>
          <p:nvPr/>
        </p:nvSpPr>
        <p:spPr>
          <a:xfrm>
            <a:off x="0" y="5141188"/>
            <a:ext cx="2236510" cy="369332"/>
          </a:xfrm>
          <a:prstGeom prst="rect">
            <a:avLst/>
          </a:prstGeom>
          <a:solidFill>
            <a:srgbClr val="FFFFFF"/>
          </a:solidFill>
        </p:spPr>
        <p:txBody>
          <a:bodyPr wrap="none" rtlCol="0">
            <a:spAutoFit/>
          </a:bodyPr>
          <a:lstStyle/>
          <a:p>
            <a:r>
              <a:rPr lang="en-US" dirty="0" smtClean="0"/>
              <a:t>129S6/</a:t>
            </a:r>
            <a:r>
              <a:rPr lang="en-US" dirty="0" err="1" smtClean="0"/>
              <a:t>SvEvTac</a:t>
            </a:r>
            <a:r>
              <a:rPr lang="en-US" dirty="0" smtClean="0"/>
              <a:t> Genes</a:t>
            </a:r>
            <a:endParaRPr lang="en-US" dirty="0"/>
          </a:p>
        </p:txBody>
      </p:sp>
      <p:sp>
        <p:nvSpPr>
          <p:cNvPr id="9" name="Rectangle 8"/>
          <p:cNvSpPr/>
          <p:nvPr/>
        </p:nvSpPr>
        <p:spPr>
          <a:xfrm>
            <a:off x="4031806" y="3525553"/>
            <a:ext cx="3057761" cy="1504674"/>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493743" y="1984966"/>
            <a:ext cx="3151955" cy="801385"/>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686575" y="2391824"/>
            <a:ext cx="2516772" cy="369332"/>
          </a:xfrm>
          <a:prstGeom prst="rect">
            <a:avLst/>
          </a:prstGeom>
          <a:solidFill>
            <a:srgbClr val="FFFFFF"/>
          </a:solidFill>
        </p:spPr>
        <p:txBody>
          <a:bodyPr wrap="none" rtlCol="0">
            <a:spAutoFit/>
          </a:bodyPr>
          <a:lstStyle/>
          <a:p>
            <a:r>
              <a:rPr lang="en-US" dirty="0" smtClean="0"/>
              <a:t>+ 32Kb in 129S6/</a:t>
            </a:r>
            <a:r>
              <a:rPr lang="en-US" dirty="0" err="1" smtClean="0"/>
              <a:t>SvEvTac</a:t>
            </a:r>
            <a:endParaRPr lang="en-US" dirty="0"/>
          </a:p>
        </p:txBody>
      </p:sp>
    </p:spTree>
    <p:extLst>
      <p:ext uri="{BB962C8B-B14F-4D97-AF65-F5344CB8AC3E}">
        <p14:creationId xmlns:p14="http://schemas.microsoft.com/office/powerpoint/2010/main" val="203356848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192116"/>
            <a:ext cx="9144000" cy="1284016"/>
          </a:xfrm>
          <a:prstGeom prst="rect">
            <a:avLst/>
          </a:prstGeom>
        </p:spPr>
      </p:pic>
      <p:sp>
        <p:nvSpPr>
          <p:cNvPr id="5" name="TextBox 4"/>
          <p:cNvSpPr txBox="1"/>
          <p:nvPr/>
        </p:nvSpPr>
        <p:spPr>
          <a:xfrm>
            <a:off x="1144001" y="0"/>
            <a:ext cx="8042511" cy="400110"/>
          </a:xfrm>
          <a:prstGeom prst="rect">
            <a:avLst/>
          </a:prstGeom>
          <a:noFill/>
        </p:spPr>
        <p:txBody>
          <a:bodyPr wrap="none" rtlCol="0">
            <a:spAutoFit/>
          </a:bodyPr>
          <a:lstStyle/>
          <a:p>
            <a:pPr algn="r"/>
            <a:r>
              <a:rPr lang="en-US" sz="2000" dirty="0" smtClean="0">
                <a:solidFill>
                  <a:srgbClr val="FFFFFF"/>
                </a:solidFill>
                <a:latin typeface="Trebuchet MS"/>
                <a:cs typeface="Trebuchet MS"/>
              </a:rPr>
              <a:t>Mouse Ren1 chr1 (CM000994.2/NC_000067.6): 133350674-133360320</a:t>
            </a:r>
            <a:endParaRPr lang="en-US" sz="2000" dirty="0">
              <a:solidFill>
                <a:srgbClr val="FFFFFF"/>
              </a:solidFill>
              <a:latin typeface="Trebuchet MS"/>
              <a:cs typeface="Trebuchet MS"/>
            </a:endParaRPr>
          </a:p>
        </p:txBody>
      </p:sp>
      <p:sp>
        <p:nvSpPr>
          <p:cNvPr id="6" name="TextBox 5"/>
          <p:cNvSpPr txBox="1"/>
          <p:nvPr/>
        </p:nvSpPr>
        <p:spPr>
          <a:xfrm>
            <a:off x="0" y="400110"/>
            <a:ext cx="3967590" cy="369332"/>
          </a:xfrm>
          <a:prstGeom prst="rect">
            <a:avLst/>
          </a:prstGeom>
          <a:noFill/>
        </p:spPr>
        <p:txBody>
          <a:bodyPr wrap="none" rtlCol="0">
            <a:spAutoFit/>
          </a:bodyPr>
          <a:lstStyle/>
          <a:p>
            <a:r>
              <a:rPr lang="en-US" dirty="0" smtClean="0"/>
              <a:t>NM_031192.3: transcript from C57BL/6J</a:t>
            </a:r>
            <a:endParaRPr lang="en-US" dirty="0"/>
          </a:p>
        </p:txBody>
      </p:sp>
      <p:sp>
        <p:nvSpPr>
          <p:cNvPr id="7" name="TextBox 6"/>
          <p:cNvSpPr txBox="1"/>
          <p:nvPr/>
        </p:nvSpPr>
        <p:spPr>
          <a:xfrm>
            <a:off x="0" y="686831"/>
            <a:ext cx="3708918" cy="369332"/>
          </a:xfrm>
          <a:prstGeom prst="rect">
            <a:avLst/>
          </a:prstGeom>
          <a:noFill/>
        </p:spPr>
        <p:txBody>
          <a:bodyPr wrap="none" rtlCol="0">
            <a:spAutoFit/>
          </a:bodyPr>
          <a:lstStyle/>
          <a:p>
            <a:r>
              <a:rPr lang="en-US" dirty="0" smtClean="0"/>
              <a:t>NM_031193.2: transcript from FVB/N</a:t>
            </a:r>
            <a:endParaRPr lang="en-US" dirty="0"/>
          </a:p>
        </p:txBody>
      </p:sp>
      <p:sp>
        <p:nvSpPr>
          <p:cNvPr id="8" name="Rectangle 7"/>
          <p:cNvSpPr/>
          <p:nvPr/>
        </p:nvSpPr>
        <p:spPr>
          <a:xfrm>
            <a:off x="3846806" y="1611851"/>
            <a:ext cx="369118" cy="769293"/>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0" y="2007782"/>
            <a:ext cx="9144000" cy="152638"/>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9" name="Group 48"/>
          <p:cNvGrpSpPr/>
          <p:nvPr/>
        </p:nvGrpSpPr>
        <p:grpSpPr>
          <a:xfrm>
            <a:off x="368529" y="2270673"/>
            <a:ext cx="8341474" cy="221001"/>
            <a:chOff x="368529" y="2270673"/>
            <a:chExt cx="8341474" cy="221001"/>
          </a:xfrm>
        </p:grpSpPr>
        <p:cxnSp>
          <p:nvCxnSpPr>
            <p:cNvPr id="11" name="Straight Arrow Connector 10"/>
            <p:cNvCxnSpPr/>
            <p:nvPr/>
          </p:nvCxnSpPr>
          <p:spPr>
            <a:xfrm flipV="1">
              <a:off x="368529"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447904"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495529"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17754"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400654"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3413583"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3458262"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3480716"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3490470"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500224"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973528"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3986457"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3996211"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4031365"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4609444"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5393898"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406827"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5432456"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5451735"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5474189"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496643"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7074847"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7106826"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126105"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7139034"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7151963"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7164892"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7552471"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7574925"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7654529"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7883358"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V="1">
              <a:off x="7918512"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7934616"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8455545"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8608174"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8710003" y="2270673"/>
              <a:ext cx="0" cy="221001"/>
            </a:xfrm>
            <a:prstGeom prst="straightConnector1">
              <a:avLst/>
            </a:prstGeom>
            <a:ln>
              <a:solidFill>
                <a:srgbClr val="336699"/>
              </a:solidFill>
              <a:tailEnd type="arrow"/>
            </a:ln>
          </p:spPr>
          <p:style>
            <a:lnRef idx="2">
              <a:schemeClr val="accent1"/>
            </a:lnRef>
            <a:fillRef idx="0">
              <a:schemeClr val="accent1"/>
            </a:fillRef>
            <a:effectRef idx="1">
              <a:schemeClr val="accent1"/>
            </a:effectRef>
            <a:fontRef idx="minor">
              <a:schemeClr val="tx1"/>
            </a:fontRef>
          </p:style>
        </p:cxnSp>
      </p:grpSp>
      <p:sp>
        <p:nvSpPr>
          <p:cNvPr id="13" name="Rectangle 12"/>
          <p:cNvSpPr/>
          <p:nvPr/>
        </p:nvSpPr>
        <p:spPr>
          <a:xfrm>
            <a:off x="5856" y="2160182"/>
            <a:ext cx="9144000" cy="42405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3" name="Group 52"/>
          <p:cNvGrpSpPr/>
          <p:nvPr/>
        </p:nvGrpSpPr>
        <p:grpSpPr>
          <a:xfrm>
            <a:off x="178476" y="1859833"/>
            <a:ext cx="8741743" cy="4748504"/>
            <a:chOff x="4173322" y="2351967"/>
            <a:chExt cx="7493000" cy="3898900"/>
          </a:xfrm>
        </p:grpSpPr>
        <p:pic>
          <p:nvPicPr>
            <p:cNvPr id="3" name="Picture 2"/>
            <p:cNvPicPr>
              <a:picLocks noChangeAspect="1"/>
            </p:cNvPicPr>
            <p:nvPr/>
          </p:nvPicPr>
          <p:blipFill>
            <a:blip r:embed="rId4"/>
            <a:stretch>
              <a:fillRect/>
            </a:stretch>
          </p:blipFill>
          <p:spPr>
            <a:xfrm>
              <a:off x="4173322" y="2351967"/>
              <a:ext cx="7493000" cy="3898900"/>
            </a:xfrm>
            <a:prstGeom prst="rect">
              <a:avLst/>
            </a:prstGeom>
          </p:spPr>
        </p:pic>
        <p:sp>
          <p:nvSpPr>
            <p:cNvPr id="50" name="TextBox 49"/>
            <p:cNvSpPr txBox="1"/>
            <p:nvPr/>
          </p:nvSpPr>
          <p:spPr>
            <a:xfrm>
              <a:off x="6396121" y="4767900"/>
              <a:ext cx="3633079" cy="303251"/>
            </a:xfrm>
            <a:prstGeom prst="rect">
              <a:avLst/>
            </a:prstGeom>
            <a:noFill/>
          </p:spPr>
          <p:txBody>
            <a:bodyPr wrap="none" rtlCol="0">
              <a:spAutoFit/>
            </a:bodyPr>
            <a:lstStyle/>
            <a:p>
              <a:r>
                <a:rPr lang="en-US" dirty="0" smtClean="0"/>
                <a:t>129S6/</a:t>
              </a:r>
              <a:r>
                <a:rPr lang="en-US" dirty="0" err="1" smtClean="0"/>
                <a:t>SvEvTac</a:t>
              </a:r>
              <a:r>
                <a:rPr lang="en-US" dirty="0" smtClean="0"/>
                <a:t> Alt Locus Alignment (allelic)</a:t>
              </a:r>
              <a:endParaRPr lang="en-US" dirty="0"/>
            </a:p>
          </p:txBody>
        </p:sp>
        <p:sp>
          <p:nvSpPr>
            <p:cNvPr id="52" name="TextBox 51"/>
            <p:cNvSpPr txBox="1"/>
            <p:nvPr/>
          </p:nvSpPr>
          <p:spPr>
            <a:xfrm>
              <a:off x="6570419" y="5750680"/>
              <a:ext cx="3171666" cy="303251"/>
            </a:xfrm>
            <a:prstGeom prst="rect">
              <a:avLst/>
            </a:prstGeom>
            <a:noFill/>
          </p:spPr>
          <p:txBody>
            <a:bodyPr wrap="none" rtlCol="0">
              <a:spAutoFit/>
            </a:bodyPr>
            <a:lstStyle/>
            <a:p>
              <a:r>
                <a:rPr lang="en-US" dirty="0" smtClean="0"/>
                <a:t>FVB/N Transcript Alignment (</a:t>
              </a:r>
              <a:r>
                <a:rPr lang="en-US" dirty="0" err="1" smtClean="0"/>
                <a:t>paralog</a:t>
              </a:r>
              <a:r>
                <a:rPr lang="en-US" dirty="0" smtClean="0"/>
                <a:t>)</a:t>
              </a:r>
              <a:endParaRPr lang="en-US" dirty="0"/>
            </a:p>
          </p:txBody>
        </p:sp>
      </p:grpSp>
    </p:spTree>
    <p:extLst>
      <p:ext uri="{BB962C8B-B14F-4D97-AF65-F5344CB8AC3E}">
        <p14:creationId xmlns:p14="http://schemas.microsoft.com/office/powerpoint/2010/main" val="24876282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p:cTn id="22" dur="500" fill="hold"/>
                                        <p:tgtEl>
                                          <p:spTgt spid="53"/>
                                        </p:tgtEl>
                                        <p:attrNameLst>
                                          <p:attrName>ppt_w</p:attrName>
                                        </p:attrNameLst>
                                      </p:cBhvr>
                                      <p:tavLst>
                                        <p:tav tm="0">
                                          <p:val>
                                            <p:fltVal val="0"/>
                                          </p:val>
                                        </p:tav>
                                        <p:tav tm="100000">
                                          <p:val>
                                            <p:strVal val="#ppt_w"/>
                                          </p:val>
                                        </p:tav>
                                      </p:tavLst>
                                    </p:anim>
                                    <p:anim calcmode="lin" valueType="num">
                                      <p:cBhvr>
                                        <p:cTn id="23" dur="500" fill="hold"/>
                                        <p:tgtEl>
                                          <p:spTgt spid="5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60857" y="400110"/>
            <a:ext cx="2768904" cy="6266467"/>
          </a:xfrm>
          <a:prstGeom prst="rect">
            <a:avLst/>
          </a:prstGeom>
        </p:spPr>
      </p:pic>
      <p:sp>
        <p:nvSpPr>
          <p:cNvPr id="3" name="TextBox 2"/>
          <p:cNvSpPr txBox="1"/>
          <p:nvPr/>
        </p:nvSpPr>
        <p:spPr>
          <a:xfrm>
            <a:off x="1934403" y="4465401"/>
            <a:ext cx="2126454" cy="369332"/>
          </a:xfrm>
          <a:prstGeom prst="rect">
            <a:avLst/>
          </a:prstGeom>
          <a:noFill/>
        </p:spPr>
        <p:txBody>
          <a:bodyPr wrap="none" rtlCol="0">
            <a:spAutoFit/>
          </a:bodyPr>
          <a:lstStyle/>
          <a:p>
            <a:r>
              <a:rPr lang="en-US" dirty="0" smtClean="0"/>
              <a:t>129S6/</a:t>
            </a:r>
            <a:r>
              <a:rPr lang="en-US" dirty="0" err="1" smtClean="0"/>
              <a:t>SvEvTac</a:t>
            </a:r>
            <a:r>
              <a:rPr lang="en-US" dirty="0" smtClean="0"/>
              <a:t> Ren1</a:t>
            </a:r>
            <a:endParaRPr lang="en-US" dirty="0"/>
          </a:p>
        </p:txBody>
      </p:sp>
      <p:sp>
        <p:nvSpPr>
          <p:cNvPr id="4" name="TextBox 3"/>
          <p:cNvSpPr txBox="1"/>
          <p:nvPr/>
        </p:nvSpPr>
        <p:spPr>
          <a:xfrm>
            <a:off x="2718309" y="5043628"/>
            <a:ext cx="1342548" cy="369332"/>
          </a:xfrm>
          <a:prstGeom prst="rect">
            <a:avLst/>
          </a:prstGeom>
          <a:noFill/>
        </p:spPr>
        <p:txBody>
          <a:bodyPr wrap="none" rtlCol="0">
            <a:spAutoFit/>
          </a:bodyPr>
          <a:lstStyle/>
          <a:p>
            <a:r>
              <a:rPr lang="en-US" dirty="0" smtClean="0"/>
              <a:t>FVB Ren2 </a:t>
            </a:r>
            <a:r>
              <a:rPr lang="en-US" dirty="0" err="1" smtClean="0"/>
              <a:t>Tx</a:t>
            </a:r>
            <a:endParaRPr lang="en-US" dirty="0"/>
          </a:p>
        </p:txBody>
      </p:sp>
      <p:cxnSp>
        <p:nvCxnSpPr>
          <p:cNvPr id="6" name="Straight Arrow Connector 5"/>
          <p:cNvCxnSpPr/>
          <p:nvPr/>
        </p:nvCxnSpPr>
        <p:spPr>
          <a:xfrm flipV="1">
            <a:off x="4652404" y="5415557"/>
            <a:ext cx="0" cy="356972"/>
          </a:xfrm>
          <a:prstGeom prst="straightConnector1">
            <a:avLst/>
          </a:prstGeom>
          <a:ln w="38100" cmpd="sng">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066522" y="5887981"/>
            <a:ext cx="1107996" cy="584776"/>
          </a:xfrm>
          <a:prstGeom prst="rect">
            <a:avLst/>
          </a:prstGeom>
          <a:noFill/>
        </p:spPr>
        <p:txBody>
          <a:bodyPr wrap="none" rtlCol="0">
            <a:spAutoFit/>
          </a:bodyPr>
          <a:lstStyle/>
          <a:p>
            <a:pPr algn="ctr"/>
            <a:r>
              <a:rPr lang="en-US" sz="1600" dirty="0" err="1" smtClean="0"/>
              <a:t>Paralogous</a:t>
            </a:r>
            <a:endParaRPr lang="en-US" sz="1600" dirty="0" smtClean="0"/>
          </a:p>
          <a:p>
            <a:pPr algn="ctr"/>
            <a:r>
              <a:rPr lang="en-US" sz="1600" dirty="0" smtClean="0"/>
              <a:t>diff</a:t>
            </a:r>
            <a:endParaRPr lang="en-US" sz="1600" dirty="0"/>
          </a:p>
        </p:txBody>
      </p:sp>
      <p:sp>
        <p:nvSpPr>
          <p:cNvPr id="10" name="TextBox 9"/>
          <p:cNvSpPr txBox="1"/>
          <p:nvPr/>
        </p:nvSpPr>
        <p:spPr>
          <a:xfrm>
            <a:off x="5204904" y="5887981"/>
            <a:ext cx="1107996" cy="830997"/>
          </a:xfrm>
          <a:prstGeom prst="rect">
            <a:avLst/>
          </a:prstGeom>
          <a:noFill/>
        </p:spPr>
        <p:txBody>
          <a:bodyPr wrap="none" rtlCol="0">
            <a:spAutoFit/>
          </a:bodyPr>
          <a:lstStyle/>
          <a:p>
            <a:pPr algn="ctr"/>
            <a:r>
              <a:rPr lang="en-US" sz="1600" dirty="0" smtClean="0"/>
              <a:t>SNP +</a:t>
            </a:r>
            <a:br>
              <a:rPr lang="en-US" sz="1600" dirty="0" smtClean="0"/>
            </a:br>
            <a:r>
              <a:rPr lang="en-US" sz="1600" dirty="0" err="1" smtClean="0"/>
              <a:t>Paralogous</a:t>
            </a:r>
            <a:r>
              <a:rPr lang="en-US" sz="1600" dirty="0" smtClean="0"/>
              <a:t> </a:t>
            </a:r>
            <a:br>
              <a:rPr lang="en-US" sz="1600" dirty="0" smtClean="0"/>
            </a:br>
            <a:r>
              <a:rPr lang="en-US" sz="1600" dirty="0" smtClean="0"/>
              <a:t>diff</a:t>
            </a:r>
            <a:endParaRPr lang="en-US" sz="1600" dirty="0"/>
          </a:p>
        </p:txBody>
      </p:sp>
      <p:cxnSp>
        <p:nvCxnSpPr>
          <p:cNvPr id="11" name="Straight Arrow Connector 10"/>
          <p:cNvCxnSpPr/>
          <p:nvPr/>
        </p:nvCxnSpPr>
        <p:spPr>
          <a:xfrm flipV="1">
            <a:off x="5758902" y="5412960"/>
            <a:ext cx="0" cy="356972"/>
          </a:xfrm>
          <a:prstGeom prst="straightConnector1">
            <a:avLst/>
          </a:prstGeom>
          <a:ln w="38100" cmpd="sng">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144001" y="0"/>
            <a:ext cx="8042511" cy="400110"/>
          </a:xfrm>
          <a:prstGeom prst="rect">
            <a:avLst/>
          </a:prstGeom>
          <a:noFill/>
        </p:spPr>
        <p:txBody>
          <a:bodyPr wrap="none" rtlCol="0">
            <a:spAutoFit/>
          </a:bodyPr>
          <a:lstStyle/>
          <a:p>
            <a:pPr algn="r"/>
            <a:r>
              <a:rPr lang="en-US" sz="2000" dirty="0" smtClean="0">
                <a:solidFill>
                  <a:srgbClr val="FFFFFF"/>
                </a:solidFill>
                <a:latin typeface="Trebuchet MS"/>
                <a:cs typeface="Trebuchet MS"/>
              </a:rPr>
              <a:t>Mouse Ren1 chr1 (CM000994.2/NC_000067.6): 133350674-133360320</a:t>
            </a:r>
            <a:endParaRPr lang="en-US" sz="2000" dirty="0">
              <a:solidFill>
                <a:srgbClr val="FFFFFF"/>
              </a:solidFill>
              <a:latin typeface="Trebuchet MS"/>
              <a:cs typeface="Trebuchet MS"/>
            </a:endParaRPr>
          </a:p>
        </p:txBody>
      </p:sp>
      <p:sp>
        <p:nvSpPr>
          <p:cNvPr id="14" name="TextBox 13"/>
          <p:cNvSpPr txBox="1"/>
          <p:nvPr/>
        </p:nvSpPr>
        <p:spPr>
          <a:xfrm>
            <a:off x="0" y="400110"/>
            <a:ext cx="3967590" cy="369332"/>
          </a:xfrm>
          <a:prstGeom prst="rect">
            <a:avLst/>
          </a:prstGeom>
          <a:noFill/>
        </p:spPr>
        <p:txBody>
          <a:bodyPr wrap="none" rtlCol="0">
            <a:spAutoFit/>
          </a:bodyPr>
          <a:lstStyle/>
          <a:p>
            <a:r>
              <a:rPr lang="en-US" dirty="0" smtClean="0"/>
              <a:t>NM_031192.3: transcript from C57BL/6J</a:t>
            </a:r>
            <a:endParaRPr lang="en-US" dirty="0"/>
          </a:p>
        </p:txBody>
      </p:sp>
      <p:sp>
        <p:nvSpPr>
          <p:cNvPr id="15" name="TextBox 14"/>
          <p:cNvSpPr txBox="1"/>
          <p:nvPr/>
        </p:nvSpPr>
        <p:spPr>
          <a:xfrm>
            <a:off x="0" y="686831"/>
            <a:ext cx="3708918" cy="369332"/>
          </a:xfrm>
          <a:prstGeom prst="rect">
            <a:avLst/>
          </a:prstGeom>
          <a:noFill/>
        </p:spPr>
        <p:txBody>
          <a:bodyPr wrap="none" rtlCol="0">
            <a:spAutoFit/>
          </a:bodyPr>
          <a:lstStyle/>
          <a:p>
            <a:r>
              <a:rPr lang="en-US" dirty="0" smtClean="0"/>
              <a:t>NM_031193.2: transcript from FVB/N</a:t>
            </a:r>
            <a:endParaRPr lang="en-US" dirty="0"/>
          </a:p>
        </p:txBody>
      </p:sp>
    </p:spTree>
    <p:extLst>
      <p:ext uri="{BB962C8B-B14F-4D97-AF65-F5344CB8AC3E}">
        <p14:creationId xmlns:p14="http://schemas.microsoft.com/office/powerpoint/2010/main" val="188798404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90567" y="2032254"/>
            <a:ext cx="5811726" cy="1151524"/>
            <a:chOff x="1590567" y="2032254"/>
            <a:chExt cx="5811726" cy="1151524"/>
          </a:xfrm>
        </p:grpSpPr>
        <p:cxnSp>
          <p:nvCxnSpPr>
            <p:cNvPr id="4" name="Straight Connector 3"/>
            <p:cNvCxnSpPr/>
            <p:nvPr/>
          </p:nvCxnSpPr>
          <p:spPr>
            <a:xfrm flipV="1">
              <a:off x="1892478" y="2364143"/>
              <a:ext cx="1357640" cy="14600"/>
            </a:xfrm>
            <a:prstGeom prst="line">
              <a:avLst/>
            </a:prstGeom>
            <a:ln w="57150" cmpd="sng">
              <a:solidFill>
                <a:srgbClr val="0E58C4"/>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2418898" y="2197143"/>
              <a:ext cx="1357640" cy="14600"/>
            </a:xfrm>
            <a:prstGeom prst="line">
              <a:avLst/>
            </a:prstGeom>
            <a:ln w="57150" cmpd="sng">
              <a:solidFill>
                <a:srgbClr val="0E58C4"/>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2723698" y="2522951"/>
              <a:ext cx="1357640" cy="14600"/>
            </a:xfrm>
            <a:prstGeom prst="line">
              <a:avLst/>
            </a:prstGeom>
            <a:ln w="57150" cmpd="sng">
              <a:solidFill>
                <a:srgbClr val="0E58C4"/>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3097718" y="2032254"/>
              <a:ext cx="1357640" cy="14600"/>
            </a:xfrm>
            <a:prstGeom prst="line">
              <a:avLst/>
            </a:prstGeom>
            <a:ln w="57150" cmpd="sng">
              <a:solidFill>
                <a:srgbClr val="0E58C4"/>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702907" y="2378743"/>
              <a:ext cx="1357640" cy="14600"/>
            </a:xfrm>
            <a:prstGeom prst="line">
              <a:avLst/>
            </a:prstGeom>
            <a:ln w="57150" cmpd="sng">
              <a:solidFill>
                <a:srgbClr val="0E58C4"/>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22306" y="2233643"/>
              <a:ext cx="1357640" cy="14600"/>
            </a:xfrm>
            <a:prstGeom prst="line">
              <a:avLst/>
            </a:prstGeom>
            <a:ln w="57150" cmpd="sng">
              <a:solidFill>
                <a:srgbClr val="0E58C4"/>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81727" y="2522951"/>
              <a:ext cx="1357640" cy="14600"/>
            </a:xfrm>
            <a:prstGeom prst="line">
              <a:avLst/>
            </a:prstGeom>
            <a:ln w="57150" cmpd="sng">
              <a:solidFill>
                <a:srgbClr val="0E58C4"/>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4701126" y="2050423"/>
              <a:ext cx="1357640" cy="14600"/>
            </a:xfrm>
            <a:prstGeom prst="line">
              <a:avLst/>
            </a:prstGeom>
            <a:ln w="57150" cmpd="sng">
              <a:solidFill>
                <a:srgbClr val="0E58C4"/>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1590567" y="2035823"/>
              <a:ext cx="1357640" cy="14600"/>
            </a:xfrm>
            <a:prstGeom prst="line">
              <a:avLst/>
            </a:prstGeom>
            <a:ln w="57150" cmpd="sng">
              <a:solidFill>
                <a:srgbClr val="0E58C4"/>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5365833" y="2340623"/>
              <a:ext cx="1357640" cy="14600"/>
            </a:xfrm>
            <a:prstGeom prst="line">
              <a:avLst/>
            </a:prstGeom>
            <a:ln w="57150" cmpd="sng">
              <a:solidFill>
                <a:srgbClr val="0E58C4"/>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5684746" y="2211743"/>
              <a:ext cx="1357640" cy="14600"/>
            </a:xfrm>
            <a:prstGeom prst="line">
              <a:avLst/>
            </a:prstGeom>
            <a:ln w="57150" cmpd="sng">
              <a:solidFill>
                <a:srgbClr val="0E58C4"/>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5684746" y="2439250"/>
              <a:ext cx="1357640" cy="14600"/>
            </a:xfrm>
            <a:prstGeom prst="line">
              <a:avLst/>
            </a:prstGeom>
            <a:ln w="57150" cmpd="sng">
              <a:solidFill>
                <a:srgbClr val="0E58C4"/>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335718" y="2810639"/>
              <a:ext cx="1357640" cy="14600"/>
            </a:xfrm>
            <a:prstGeom prst="line">
              <a:avLst/>
            </a:prstGeom>
            <a:ln w="57150" cmpd="sng">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3024087" y="3006837"/>
              <a:ext cx="1357640" cy="14600"/>
            </a:xfrm>
            <a:prstGeom prst="line">
              <a:avLst/>
            </a:prstGeom>
            <a:ln w="57150" cmpd="sng">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3776538" y="2825239"/>
              <a:ext cx="1357640" cy="14600"/>
            </a:xfrm>
            <a:prstGeom prst="line">
              <a:avLst/>
            </a:prstGeom>
            <a:ln w="57150" cmpd="sng">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4528989" y="2971558"/>
              <a:ext cx="1357640" cy="14600"/>
            </a:xfrm>
            <a:prstGeom prst="line">
              <a:avLst/>
            </a:prstGeom>
            <a:ln w="57150" cmpd="sng">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5281440" y="3117877"/>
              <a:ext cx="1357640" cy="14600"/>
            </a:xfrm>
            <a:prstGeom prst="line">
              <a:avLst/>
            </a:prstGeom>
            <a:ln w="57150" cmpd="sng">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5379946" y="2768147"/>
              <a:ext cx="1357640" cy="14600"/>
            </a:xfrm>
            <a:prstGeom prst="line">
              <a:avLst/>
            </a:prstGeom>
            <a:ln w="57150" cmpd="sng">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6044653" y="2959242"/>
              <a:ext cx="1357640" cy="14600"/>
            </a:xfrm>
            <a:prstGeom prst="line">
              <a:avLst/>
            </a:prstGeom>
            <a:ln w="57150" cmpd="sng">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3776538" y="3169178"/>
              <a:ext cx="1357640" cy="14600"/>
            </a:xfrm>
            <a:prstGeom prst="line">
              <a:avLst/>
            </a:prstGeom>
            <a:ln w="57150" cmpd="sng">
              <a:solidFill>
                <a:srgbClr val="FF6600"/>
              </a:solidFill>
            </a:ln>
          </p:spPr>
          <p:style>
            <a:lnRef idx="2">
              <a:schemeClr val="accent1"/>
            </a:lnRef>
            <a:fillRef idx="0">
              <a:schemeClr val="accent1"/>
            </a:fillRef>
            <a:effectRef idx="1">
              <a:schemeClr val="accent1"/>
            </a:effectRef>
            <a:fontRef idx="minor">
              <a:schemeClr val="tx1"/>
            </a:fontRef>
          </p:style>
        </p:cxnSp>
      </p:grpSp>
      <p:cxnSp>
        <p:nvCxnSpPr>
          <p:cNvPr id="24" name="Straight Connector 23"/>
          <p:cNvCxnSpPr/>
          <p:nvPr/>
        </p:nvCxnSpPr>
        <p:spPr>
          <a:xfrm flipV="1">
            <a:off x="232927" y="707240"/>
            <a:ext cx="1357640" cy="14600"/>
          </a:xfrm>
          <a:prstGeom prst="line">
            <a:avLst/>
          </a:prstGeom>
          <a:ln w="57150" cmpd="sng">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592407" y="483708"/>
            <a:ext cx="3756257" cy="461665"/>
          </a:xfrm>
          <a:prstGeom prst="rect">
            <a:avLst/>
          </a:prstGeom>
          <a:noFill/>
        </p:spPr>
        <p:txBody>
          <a:bodyPr wrap="none" rtlCol="0">
            <a:spAutoFit/>
          </a:bodyPr>
          <a:lstStyle/>
          <a:p>
            <a:r>
              <a:rPr lang="en-US" sz="2400" dirty="0" smtClean="0">
                <a:solidFill>
                  <a:schemeClr val="bg2">
                    <a:lumMod val="50000"/>
                  </a:schemeClr>
                </a:solidFill>
              </a:rPr>
              <a:t>Sequences from haplotype 1</a:t>
            </a:r>
            <a:endParaRPr lang="en-US" sz="2400" dirty="0">
              <a:solidFill>
                <a:schemeClr val="bg2">
                  <a:lumMod val="50000"/>
                </a:schemeClr>
              </a:solidFill>
            </a:endParaRPr>
          </a:p>
        </p:txBody>
      </p:sp>
      <p:cxnSp>
        <p:nvCxnSpPr>
          <p:cNvPr id="26" name="Straight Connector 25"/>
          <p:cNvCxnSpPr/>
          <p:nvPr/>
        </p:nvCxnSpPr>
        <p:spPr>
          <a:xfrm flipV="1">
            <a:off x="234767" y="1119670"/>
            <a:ext cx="1357640" cy="14600"/>
          </a:xfrm>
          <a:prstGeom prst="line">
            <a:avLst/>
          </a:prstGeom>
          <a:ln w="5715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579895" y="896138"/>
            <a:ext cx="3756257" cy="461665"/>
          </a:xfrm>
          <a:prstGeom prst="rect">
            <a:avLst/>
          </a:prstGeom>
          <a:noFill/>
        </p:spPr>
        <p:txBody>
          <a:bodyPr wrap="none" rtlCol="0">
            <a:spAutoFit/>
          </a:bodyPr>
          <a:lstStyle/>
          <a:p>
            <a:r>
              <a:rPr lang="en-US" sz="2400" dirty="0" smtClean="0">
                <a:solidFill>
                  <a:srgbClr val="FF9933"/>
                </a:solidFill>
              </a:rPr>
              <a:t>Sequences from haplotype 2</a:t>
            </a:r>
            <a:endParaRPr lang="en-US" sz="2400" dirty="0">
              <a:solidFill>
                <a:srgbClr val="FF9933"/>
              </a:solidFill>
            </a:endParaRPr>
          </a:p>
        </p:txBody>
      </p:sp>
      <p:grpSp>
        <p:nvGrpSpPr>
          <p:cNvPr id="28" name="Group 27"/>
          <p:cNvGrpSpPr/>
          <p:nvPr/>
        </p:nvGrpSpPr>
        <p:grpSpPr>
          <a:xfrm>
            <a:off x="80661" y="3471449"/>
            <a:ext cx="7251454" cy="1050846"/>
            <a:chOff x="80661" y="3471449"/>
            <a:chExt cx="7251454" cy="1050846"/>
          </a:xfrm>
        </p:grpSpPr>
        <p:sp>
          <p:nvSpPr>
            <p:cNvPr id="29" name="TextBox 28"/>
            <p:cNvSpPr txBox="1"/>
            <p:nvPr/>
          </p:nvSpPr>
          <p:spPr>
            <a:xfrm>
              <a:off x="80661" y="3471449"/>
              <a:ext cx="7251454" cy="523220"/>
            </a:xfrm>
            <a:prstGeom prst="rect">
              <a:avLst/>
            </a:prstGeom>
            <a:noFill/>
          </p:spPr>
          <p:txBody>
            <a:bodyPr wrap="none" rtlCol="0">
              <a:spAutoFit/>
            </a:bodyPr>
            <a:lstStyle/>
            <a:p>
              <a:r>
                <a:rPr lang="en-US" sz="2800" dirty="0" smtClean="0">
                  <a:solidFill>
                    <a:srgbClr val="FFFFFF"/>
                  </a:solidFill>
                </a:rPr>
                <a:t>Old Assembly model: compress into a consensus</a:t>
              </a:r>
              <a:endParaRPr lang="en-US" sz="2800" dirty="0">
                <a:solidFill>
                  <a:srgbClr val="FFFFFF"/>
                </a:solidFill>
              </a:endParaRPr>
            </a:p>
          </p:txBody>
        </p:sp>
        <p:grpSp>
          <p:nvGrpSpPr>
            <p:cNvPr id="30" name="Group 29"/>
            <p:cNvGrpSpPr/>
            <p:nvPr/>
          </p:nvGrpSpPr>
          <p:grpSpPr>
            <a:xfrm>
              <a:off x="1395254" y="4478497"/>
              <a:ext cx="5676328" cy="43798"/>
              <a:chOff x="1366058" y="4668284"/>
              <a:chExt cx="5676328" cy="43798"/>
            </a:xfrm>
          </p:grpSpPr>
          <p:cxnSp>
            <p:nvCxnSpPr>
              <p:cNvPr id="31" name="Straight Connector 30"/>
              <p:cNvCxnSpPr/>
              <p:nvPr/>
            </p:nvCxnSpPr>
            <p:spPr>
              <a:xfrm flipV="1">
                <a:off x="1366058" y="4697482"/>
                <a:ext cx="1357640" cy="14600"/>
              </a:xfrm>
              <a:prstGeom prst="line">
                <a:avLst/>
              </a:prstGeom>
              <a:ln w="57150" cmpd="sng">
                <a:solidFill>
                  <a:srgbClr val="0E58C4"/>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2702919" y="4682883"/>
                <a:ext cx="1357640" cy="14600"/>
              </a:xfrm>
              <a:prstGeom prst="line">
                <a:avLst/>
              </a:prstGeom>
              <a:ln w="57150" cmpd="sng">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4032487" y="4668284"/>
                <a:ext cx="1357640" cy="14600"/>
              </a:xfrm>
              <a:prstGeom prst="line">
                <a:avLst/>
              </a:prstGeom>
              <a:ln w="57150" cmpd="sng">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5684746" y="4668284"/>
                <a:ext cx="1357640" cy="14600"/>
              </a:xfrm>
              <a:prstGeom prst="line">
                <a:avLst/>
              </a:prstGeom>
              <a:ln w="57150" cmpd="sng">
                <a:solidFill>
                  <a:srgbClr val="0E58C4"/>
                </a:solidFill>
              </a:ln>
            </p:spPr>
            <p:style>
              <a:lnRef idx="2">
                <a:schemeClr val="accent1"/>
              </a:lnRef>
              <a:fillRef idx="0">
                <a:schemeClr val="accent1"/>
              </a:fillRef>
              <a:effectRef idx="1">
                <a:schemeClr val="accent1"/>
              </a:effectRef>
              <a:fontRef idx="minor">
                <a:schemeClr val="tx1"/>
              </a:fontRef>
            </p:style>
          </p:cxnSp>
        </p:grpSp>
      </p:grpSp>
      <p:grpSp>
        <p:nvGrpSpPr>
          <p:cNvPr id="35" name="Group 34"/>
          <p:cNvGrpSpPr/>
          <p:nvPr/>
        </p:nvGrpSpPr>
        <p:grpSpPr>
          <a:xfrm>
            <a:off x="80661" y="4893986"/>
            <a:ext cx="7390315" cy="1179304"/>
            <a:chOff x="80661" y="4893986"/>
            <a:chExt cx="7390315" cy="1179304"/>
          </a:xfrm>
        </p:grpSpPr>
        <p:sp>
          <p:nvSpPr>
            <p:cNvPr id="36" name="TextBox 35"/>
            <p:cNvSpPr txBox="1"/>
            <p:nvPr/>
          </p:nvSpPr>
          <p:spPr>
            <a:xfrm>
              <a:off x="80661" y="4893986"/>
              <a:ext cx="7390315" cy="523220"/>
            </a:xfrm>
            <a:prstGeom prst="rect">
              <a:avLst/>
            </a:prstGeom>
            <a:noFill/>
          </p:spPr>
          <p:txBody>
            <a:bodyPr wrap="none" rtlCol="0">
              <a:spAutoFit/>
            </a:bodyPr>
            <a:lstStyle/>
            <a:p>
              <a:r>
                <a:rPr lang="en-US" sz="2800" dirty="0" smtClean="0">
                  <a:solidFill>
                    <a:schemeClr val="bg1"/>
                  </a:solidFill>
                </a:rPr>
                <a:t>New Assembly model: represent both haplotypes</a:t>
              </a:r>
              <a:endParaRPr lang="en-US" sz="2800" dirty="0">
                <a:solidFill>
                  <a:schemeClr val="bg1"/>
                </a:solidFill>
              </a:endParaRPr>
            </a:p>
          </p:txBody>
        </p:sp>
        <p:grpSp>
          <p:nvGrpSpPr>
            <p:cNvPr id="37" name="Group 36"/>
            <p:cNvGrpSpPr/>
            <p:nvPr/>
          </p:nvGrpSpPr>
          <p:grpSpPr>
            <a:xfrm>
              <a:off x="2087555" y="5752106"/>
              <a:ext cx="4984027" cy="321184"/>
              <a:chOff x="2087555" y="5752106"/>
              <a:chExt cx="4984027" cy="321184"/>
            </a:xfrm>
          </p:grpSpPr>
          <p:cxnSp>
            <p:nvCxnSpPr>
              <p:cNvPr id="38" name="Straight Connector 37"/>
              <p:cNvCxnSpPr/>
              <p:nvPr/>
            </p:nvCxnSpPr>
            <p:spPr>
              <a:xfrm flipV="1">
                <a:off x="2087555" y="5752106"/>
                <a:ext cx="4984027" cy="14600"/>
              </a:xfrm>
              <a:prstGeom prst="line">
                <a:avLst/>
              </a:prstGeom>
              <a:ln w="57150" cmpd="sng">
                <a:solidFill>
                  <a:srgbClr val="0E58C4"/>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752894" y="6073290"/>
                <a:ext cx="3970579" cy="0"/>
              </a:xfrm>
              <a:prstGeom prst="line">
                <a:avLst/>
              </a:prstGeom>
              <a:ln w="57150" cmpd="sng">
                <a:solidFill>
                  <a:srgbClr val="FF6600"/>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6444280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0" y="970434"/>
            <a:ext cx="9144000" cy="420072"/>
            <a:chOff x="0" y="3759200"/>
            <a:chExt cx="9144000" cy="420072"/>
          </a:xfrm>
        </p:grpSpPr>
        <p:sp>
          <p:nvSpPr>
            <p:cNvPr id="2" name="Rectangle 1"/>
            <p:cNvSpPr/>
            <p:nvPr/>
          </p:nvSpPr>
          <p:spPr>
            <a:xfrm>
              <a:off x="0" y="3996267"/>
              <a:ext cx="1365662" cy="149509"/>
            </a:xfrm>
            <a:prstGeom prst="rect">
              <a:avLst/>
            </a:prstGeom>
            <a:solidFill>
              <a:srgbClr val="1F497D"/>
            </a:solidFill>
            <a:ln w="12700" cap="flat" cmpd="sng" algn="ctr">
              <a:solidFill>
                <a:srgbClr val="FFFFF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solidFill>
                </a:rPr>
                <a:t>AC074378.4</a:t>
              </a:r>
              <a:endParaRPr lang="en-US" sz="1000" dirty="0">
                <a:solidFill>
                  <a:schemeClr val="bg1"/>
                </a:solidFill>
              </a:endParaRPr>
            </a:p>
          </p:txBody>
        </p:sp>
        <p:sp>
          <p:nvSpPr>
            <p:cNvPr id="3" name="Rectangle 2"/>
            <p:cNvSpPr/>
            <p:nvPr/>
          </p:nvSpPr>
          <p:spPr>
            <a:xfrm>
              <a:off x="2057400" y="3839632"/>
              <a:ext cx="1600200" cy="139699"/>
            </a:xfrm>
            <a:prstGeom prst="rect">
              <a:avLst/>
            </a:prstGeom>
            <a:solidFill>
              <a:srgbClr val="FF0000"/>
            </a:solidFill>
            <a:ln w="1270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Rectangle 3"/>
            <p:cNvSpPr/>
            <p:nvPr/>
          </p:nvSpPr>
          <p:spPr>
            <a:xfrm>
              <a:off x="1219199" y="3839632"/>
              <a:ext cx="788883" cy="141817"/>
            </a:xfrm>
            <a:prstGeom prst="rect">
              <a:avLst/>
            </a:prstGeom>
            <a:solidFill>
              <a:srgbClr val="FF0000"/>
            </a:solidFill>
            <a:ln w="1270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Rectangle 4"/>
            <p:cNvSpPr/>
            <p:nvPr/>
          </p:nvSpPr>
          <p:spPr>
            <a:xfrm>
              <a:off x="1962150" y="4004732"/>
              <a:ext cx="857250" cy="135467"/>
            </a:xfrm>
            <a:prstGeom prst="rect">
              <a:avLst/>
            </a:prstGeom>
            <a:solidFill>
              <a:srgbClr val="FF0000"/>
            </a:solidFill>
            <a:ln w="1270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Rectangle 5"/>
            <p:cNvSpPr/>
            <p:nvPr/>
          </p:nvSpPr>
          <p:spPr>
            <a:xfrm>
              <a:off x="4495800" y="3996267"/>
              <a:ext cx="977900" cy="14393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ectangle 6"/>
            <p:cNvSpPr/>
            <p:nvPr/>
          </p:nvSpPr>
          <p:spPr>
            <a:xfrm>
              <a:off x="7239000" y="3839634"/>
              <a:ext cx="1905000" cy="139700"/>
            </a:xfrm>
            <a:prstGeom prst="rect">
              <a:avLst/>
            </a:prstGeom>
            <a:solidFill>
              <a:srgbClr val="1F497D"/>
            </a:solidFill>
            <a:ln w="1270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endParaRPr>
            </a:p>
          </p:txBody>
        </p:sp>
        <p:sp>
          <p:nvSpPr>
            <p:cNvPr id="8" name="Rectangle 7"/>
            <p:cNvSpPr/>
            <p:nvPr/>
          </p:nvSpPr>
          <p:spPr>
            <a:xfrm>
              <a:off x="6365172" y="3993376"/>
              <a:ext cx="914400" cy="152400"/>
            </a:xfrm>
            <a:prstGeom prst="rect">
              <a:avLst/>
            </a:prstGeom>
            <a:solidFill>
              <a:srgbClr val="FF0000"/>
            </a:solidFill>
            <a:ln w="1270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Rectangle 8"/>
            <p:cNvSpPr/>
            <p:nvPr/>
          </p:nvSpPr>
          <p:spPr>
            <a:xfrm>
              <a:off x="5391150" y="3841750"/>
              <a:ext cx="1525236" cy="13932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TextBox 9"/>
            <p:cNvSpPr txBox="1"/>
            <p:nvPr/>
          </p:nvSpPr>
          <p:spPr>
            <a:xfrm>
              <a:off x="1219200" y="3759200"/>
              <a:ext cx="1019175" cy="246221"/>
            </a:xfrm>
            <a:prstGeom prst="rect">
              <a:avLst/>
            </a:prstGeom>
            <a:noFill/>
          </p:spPr>
          <p:txBody>
            <a:bodyPr wrap="square" rtlCol="0">
              <a:spAutoFit/>
            </a:bodyPr>
            <a:lstStyle/>
            <a:p>
              <a:r>
                <a:rPr lang="en-US" sz="1000" dirty="0" smtClean="0">
                  <a:solidFill>
                    <a:srgbClr val="FFFFFF"/>
                  </a:solidFill>
                </a:rPr>
                <a:t>AC079749.5</a:t>
              </a:r>
              <a:endParaRPr lang="en-US" sz="1000" dirty="0">
                <a:solidFill>
                  <a:srgbClr val="FFFFFF"/>
                </a:solidFill>
              </a:endParaRPr>
            </a:p>
          </p:txBody>
        </p:sp>
        <p:sp>
          <p:nvSpPr>
            <p:cNvPr id="11" name="TextBox 10"/>
            <p:cNvSpPr txBox="1"/>
            <p:nvPr/>
          </p:nvSpPr>
          <p:spPr>
            <a:xfrm>
              <a:off x="2005743" y="3926416"/>
              <a:ext cx="813657" cy="246221"/>
            </a:xfrm>
            <a:prstGeom prst="rect">
              <a:avLst/>
            </a:prstGeom>
            <a:noFill/>
          </p:spPr>
          <p:txBody>
            <a:bodyPr wrap="none" rtlCol="0">
              <a:spAutoFit/>
            </a:bodyPr>
            <a:lstStyle/>
            <a:p>
              <a:r>
                <a:rPr lang="en-US" sz="1000" dirty="0" smtClean="0">
                  <a:solidFill>
                    <a:srgbClr val="FFFFFF"/>
                  </a:solidFill>
                </a:rPr>
                <a:t>AC134921.2</a:t>
              </a:r>
              <a:endParaRPr lang="en-US" sz="1000" dirty="0">
                <a:solidFill>
                  <a:srgbClr val="FFFFFF"/>
                </a:solidFill>
              </a:endParaRPr>
            </a:p>
          </p:txBody>
        </p:sp>
        <p:sp>
          <p:nvSpPr>
            <p:cNvPr id="12" name="TextBox 11"/>
            <p:cNvSpPr txBox="1"/>
            <p:nvPr/>
          </p:nvSpPr>
          <p:spPr>
            <a:xfrm>
              <a:off x="2386743" y="3760629"/>
              <a:ext cx="813657" cy="246221"/>
            </a:xfrm>
            <a:prstGeom prst="rect">
              <a:avLst/>
            </a:prstGeom>
            <a:noFill/>
          </p:spPr>
          <p:txBody>
            <a:bodyPr wrap="none" rtlCol="0">
              <a:spAutoFit/>
            </a:bodyPr>
            <a:lstStyle/>
            <a:p>
              <a:r>
                <a:rPr lang="en-US" sz="1000" dirty="0" smtClean="0">
                  <a:solidFill>
                    <a:srgbClr val="FFFFFF"/>
                  </a:solidFill>
                </a:rPr>
                <a:t>AC147055.2</a:t>
              </a:r>
              <a:endParaRPr lang="en-US" sz="1000" dirty="0">
                <a:solidFill>
                  <a:srgbClr val="FFFFFF"/>
                </a:solidFill>
              </a:endParaRPr>
            </a:p>
          </p:txBody>
        </p:sp>
        <p:sp>
          <p:nvSpPr>
            <p:cNvPr id="13" name="TextBox 12"/>
            <p:cNvSpPr txBox="1"/>
            <p:nvPr/>
          </p:nvSpPr>
          <p:spPr>
            <a:xfrm>
              <a:off x="4565650" y="3930649"/>
              <a:ext cx="813657" cy="246221"/>
            </a:xfrm>
            <a:prstGeom prst="rect">
              <a:avLst/>
            </a:prstGeom>
            <a:noFill/>
          </p:spPr>
          <p:txBody>
            <a:bodyPr wrap="none" rtlCol="0">
              <a:spAutoFit/>
            </a:bodyPr>
            <a:lstStyle/>
            <a:p>
              <a:r>
                <a:rPr lang="en-US" sz="1000" dirty="0" smtClean="0">
                  <a:solidFill>
                    <a:schemeClr val="bg1"/>
                  </a:solidFill>
                </a:rPr>
                <a:t>AC140484.1</a:t>
              </a:r>
              <a:endParaRPr lang="en-US" sz="1000" dirty="0">
                <a:solidFill>
                  <a:schemeClr val="bg1"/>
                </a:solidFill>
              </a:endParaRPr>
            </a:p>
          </p:txBody>
        </p:sp>
        <p:sp>
          <p:nvSpPr>
            <p:cNvPr id="14" name="TextBox 13"/>
            <p:cNvSpPr txBox="1"/>
            <p:nvPr/>
          </p:nvSpPr>
          <p:spPr>
            <a:xfrm>
              <a:off x="5688117" y="3778250"/>
              <a:ext cx="813657" cy="246221"/>
            </a:xfrm>
            <a:prstGeom prst="rect">
              <a:avLst/>
            </a:prstGeom>
            <a:noFill/>
          </p:spPr>
          <p:txBody>
            <a:bodyPr wrap="none" rtlCol="0">
              <a:spAutoFit/>
            </a:bodyPr>
            <a:lstStyle/>
            <a:p>
              <a:r>
                <a:rPr lang="en-US" sz="1000" dirty="0" smtClean="0">
                  <a:solidFill>
                    <a:schemeClr val="bg1"/>
                  </a:solidFill>
                </a:rPr>
                <a:t>AC019173.4</a:t>
              </a:r>
              <a:endParaRPr lang="en-US" sz="1000" dirty="0">
                <a:solidFill>
                  <a:schemeClr val="bg1"/>
                </a:solidFill>
              </a:endParaRPr>
            </a:p>
          </p:txBody>
        </p:sp>
        <p:sp>
          <p:nvSpPr>
            <p:cNvPr id="15" name="TextBox 14"/>
            <p:cNvSpPr txBox="1"/>
            <p:nvPr/>
          </p:nvSpPr>
          <p:spPr>
            <a:xfrm>
              <a:off x="6373917" y="3933051"/>
              <a:ext cx="813657" cy="246221"/>
            </a:xfrm>
            <a:prstGeom prst="rect">
              <a:avLst/>
            </a:prstGeom>
            <a:noFill/>
          </p:spPr>
          <p:txBody>
            <a:bodyPr wrap="square" rtlCol="0">
              <a:spAutoFit/>
            </a:bodyPr>
            <a:lstStyle/>
            <a:p>
              <a:r>
                <a:rPr lang="en-US" sz="1000" dirty="0" smtClean="0">
                  <a:solidFill>
                    <a:srgbClr val="FFFFFF"/>
                  </a:solidFill>
                </a:rPr>
                <a:t>AC093720.2</a:t>
              </a:r>
              <a:endParaRPr lang="en-US" sz="1000" dirty="0">
                <a:solidFill>
                  <a:srgbClr val="FFFFFF"/>
                </a:solidFill>
              </a:endParaRPr>
            </a:p>
          </p:txBody>
        </p:sp>
        <p:sp>
          <p:nvSpPr>
            <p:cNvPr id="16" name="TextBox 15"/>
            <p:cNvSpPr txBox="1"/>
            <p:nvPr/>
          </p:nvSpPr>
          <p:spPr>
            <a:xfrm>
              <a:off x="7543800" y="3778561"/>
              <a:ext cx="813657" cy="246221"/>
            </a:xfrm>
            <a:prstGeom prst="rect">
              <a:avLst/>
            </a:prstGeom>
            <a:noFill/>
          </p:spPr>
          <p:txBody>
            <a:bodyPr wrap="none" rtlCol="0">
              <a:spAutoFit/>
            </a:bodyPr>
            <a:lstStyle/>
            <a:p>
              <a:r>
                <a:rPr lang="en-US" sz="1000" dirty="0" smtClean="0">
                  <a:solidFill>
                    <a:srgbClr val="FFFFFF"/>
                  </a:solidFill>
                </a:rPr>
                <a:t>AC021146.7</a:t>
              </a:r>
              <a:endParaRPr lang="en-US" sz="1000" dirty="0">
                <a:solidFill>
                  <a:srgbClr val="FFFFFF"/>
                </a:solidFill>
              </a:endParaRPr>
            </a:p>
          </p:txBody>
        </p:sp>
      </p:grpSp>
      <p:sp>
        <p:nvSpPr>
          <p:cNvPr id="17" name="TextBox 16"/>
          <p:cNvSpPr txBox="1"/>
          <p:nvPr/>
        </p:nvSpPr>
        <p:spPr>
          <a:xfrm>
            <a:off x="5282" y="450278"/>
            <a:ext cx="4139575" cy="461665"/>
          </a:xfrm>
          <a:prstGeom prst="rect">
            <a:avLst/>
          </a:prstGeom>
          <a:noFill/>
        </p:spPr>
        <p:txBody>
          <a:bodyPr wrap="none" rtlCol="0">
            <a:spAutoFit/>
          </a:bodyPr>
          <a:lstStyle/>
          <a:p>
            <a:r>
              <a:rPr lang="en-US" sz="2400" b="1" dirty="0" smtClean="0"/>
              <a:t>NCBI36</a:t>
            </a:r>
            <a:r>
              <a:rPr lang="en-US" sz="1600" b="1" dirty="0" smtClean="0"/>
              <a:t> </a:t>
            </a:r>
            <a:r>
              <a:rPr lang="en-US" dirty="0" smtClean="0"/>
              <a:t>NC_000004.10 (chr4) Tiling </a:t>
            </a:r>
            <a:r>
              <a:rPr lang="en-US" sz="1600" dirty="0" smtClean="0"/>
              <a:t>Path</a:t>
            </a:r>
            <a:endParaRPr lang="en-US" sz="1600" dirty="0"/>
          </a:p>
        </p:txBody>
      </p:sp>
      <p:sp>
        <p:nvSpPr>
          <p:cNvPr id="44" name="Rectangle 43"/>
          <p:cNvSpPr/>
          <p:nvPr/>
        </p:nvSpPr>
        <p:spPr>
          <a:xfrm>
            <a:off x="32892" y="1635979"/>
            <a:ext cx="2057115" cy="151863"/>
          </a:xfrm>
          <a:prstGeom prst="rect">
            <a:avLst/>
          </a:prstGeom>
          <a:solidFill>
            <a:srgbClr val="FFCC33"/>
          </a:solidFill>
          <a:ln>
            <a:solidFill>
              <a:srgbClr val="996600"/>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3200400" y="1635979"/>
            <a:ext cx="457200" cy="151863"/>
          </a:xfrm>
          <a:prstGeom prst="rect">
            <a:avLst/>
          </a:prstGeom>
          <a:solidFill>
            <a:srgbClr val="FFCC33"/>
          </a:solidFill>
          <a:ln>
            <a:solidFill>
              <a:srgbClr val="996600"/>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4495801" y="1635979"/>
            <a:ext cx="1885950" cy="151863"/>
          </a:xfrm>
          <a:prstGeom prst="rect">
            <a:avLst/>
          </a:prstGeom>
          <a:solidFill>
            <a:srgbClr val="FFCC33"/>
          </a:solidFill>
          <a:ln>
            <a:solidFill>
              <a:srgbClr val="996600"/>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0" y="6334780"/>
            <a:ext cx="2635658" cy="523220"/>
          </a:xfrm>
          <a:prstGeom prst="rect">
            <a:avLst/>
          </a:prstGeom>
        </p:spPr>
        <p:txBody>
          <a:bodyPr wrap="none">
            <a:spAutoFit/>
          </a:bodyPr>
          <a:lstStyle/>
          <a:p>
            <a:r>
              <a:rPr lang="en-US" sz="2800" dirty="0" err="1" smtClean="0">
                <a:solidFill>
                  <a:schemeClr val="tx1">
                    <a:lumMod val="85000"/>
                    <a:lumOff val="15000"/>
                  </a:schemeClr>
                </a:solidFill>
              </a:rPr>
              <a:t>Xue</a:t>
            </a:r>
            <a:r>
              <a:rPr lang="en-US" sz="2800" dirty="0" smtClean="0">
                <a:solidFill>
                  <a:schemeClr val="tx1">
                    <a:lumMod val="85000"/>
                    <a:lumOff val="15000"/>
                  </a:schemeClr>
                </a:solidFill>
              </a:rPr>
              <a:t> Y et al, 2008</a:t>
            </a:r>
            <a:endParaRPr lang="en-US" sz="2800" dirty="0">
              <a:solidFill>
                <a:schemeClr val="tx1">
                  <a:lumMod val="85000"/>
                  <a:lumOff val="15000"/>
                </a:schemeClr>
              </a:solidFill>
            </a:endParaRPr>
          </a:p>
        </p:txBody>
      </p:sp>
      <p:grpSp>
        <p:nvGrpSpPr>
          <p:cNvPr id="55" name="Group 54"/>
          <p:cNvGrpSpPr/>
          <p:nvPr/>
        </p:nvGrpSpPr>
        <p:grpSpPr>
          <a:xfrm>
            <a:off x="1008474" y="1909423"/>
            <a:ext cx="2358683" cy="369332"/>
            <a:chOff x="1008474" y="1909423"/>
            <a:chExt cx="2358683" cy="369332"/>
          </a:xfrm>
        </p:grpSpPr>
        <p:cxnSp>
          <p:nvCxnSpPr>
            <p:cNvPr id="50" name="Straight Connector 49"/>
            <p:cNvCxnSpPr/>
            <p:nvPr/>
          </p:nvCxnSpPr>
          <p:spPr>
            <a:xfrm>
              <a:off x="1008474" y="2094089"/>
              <a:ext cx="953676" cy="0"/>
            </a:xfrm>
            <a:prstGeom prst="line">
              <a:avLst/>
            </a:prstGeom>
          </p:spPr>
          <p:style>
            <a:lnRef idx="3">
              <a:schemeClr val="accent5"/>
            </a:lnRef>
            <a:fillRef idx="0">
              <a:schemeClr val="accent5"/>
            </a:fillRef>
            <a:effectRef idx="2">
              <a:schemeClr val="accent5"/>
            </a:effectRef>
            <a:fontRef idx="minor">
              <a:schemeClr val="tx1"/>
            </a:fontRef>
          </p:style>
        </p:cxnSp>
        <p:sp>
          <p:nvSpPr>
            <p:cNvPr id="53" name="TextBox 52"/>
            <p:cNvSpPr txBox="1"/>
            <p:nvPr/>
          </p:nvSpPr>
          <p:spPr>
            <a:xfrm>
              <a:off x="2069243" y="1909423"/>
              <a:ext cx="1297914" cy="369332"/>
            </a:xfrm>
            <a:prstGeom prst="rect">
              <a:avLst/>
            </a:prstGeom>
            <a:noFill/>
          </p:spPr>
          <p:txBody>
            <a:bodyPr wrap="none" rtlCol="0">
              <a:spAutoFit/>
            </a:bodyPr>
            <a:lstStyle/>
            <a:p>
              <a:r>
                <a:rPr lang="en-US" dirty="0" smtClean="0"/>
                <a:t>TMPRSS11E</a:t>
              </a:r>
              <a:endParaRPr lang="en-US" dirty="0"/>
            </a:p>
          </p:txBody>
        </p:sp>
      </p:grpSp>
      <p:grpSp>
        <p:nvGrpSpPr>
          <p:cNvPr id="56" name="Group 55"/>
          <p:cNvGrpSpPr/>
          <p:nvPr/>
        </p:nvGrpSpPr>
        <p:grpSpPr>
          <a:xfrm>
            <a:off x="4961937" y="1877157"/>
            <a:ext cx="2434629" cy="369332"/>
            <a:chOff x="4961937" y="1877157"/>
            <a:chExt cx="2434629" cy="369332"/>
          </a:xfrm>
        </p:grpSpPr>
        <p:cxnSp>
          <p:nvCxnSpPr>
            <p:cNvPr id="52" name="Straight Connector 51"/>
            <p:cNvCxnSpPr/>
            <p:nvPr/>
          </p:nvCxnSpPr>
          <p:spPr>
            <a:xfrm>
              <a:off x="4961937" y="2061823"/>
              <a:ext cx="953676" cy="0"/>
            </a:xfrm>
            <a:prstGeom prst="line">
              <a:avLst/>
            </a:prstGeom>
          </p:spPr>
          <p:style>
            <a:lnRef idx="3">
              <a:schemeClr val="accent5"/>
            </a:lnRef>
            <a:fillRef idx="0">
              <a:schemeClr val="accent5"/>
            </a:fillRef>
            <a:effectRef idx="2">
              <a:schemeClr val="accent5"/>
            </a:effectRef>
            <a:fontRef idx="minor">
              <a:schemeClr val="tx1"/>
            </a:fontRef>
          </p:style>
        </p:cxnSp>
        <p:sp>
          <p:nvSpPr>
            <p:cNvPr id="54" name="TextBox 53"/>
            <p:cNvSpPr txBox="1"/>
            <p:nvPr/>
          </p:nvSpPr>
          <p:spPr>
            <a:xfrm>
              <a:off x="5981658" y="1877157"/>
              <a:ext cx="1414908" cy="369332"/>
            </a:xfrm>
            <a:prstGeom prst="rect">
              <a:avLst/>
            </a:prstGeom>
            <a:noFill/>
          </p:spPr>
          <p:txBody>
            <a:bodyPr wrap="none" rtlCol="0">
              <a:spAutoFit/>
            </a:bodyPr>
            <a:lstStyle/>
            <a:p>
              <a:r>
                <a:rPr lang="en-US" dirty="0" smtClean="0"/>
                <a:t>TMPRSS11E2</a:t>
              </a:r>
              <a:endParaRPr lang="en-US" dirty="0"/>
            </a:p>
          </p:txBody>
        </p:sp>
      </p:grpSp>
      <p:grpSp>
        <p:nvGrpSpPr>
          <p:cNvPr id="63" name="Group 62"/>
          <p:cNvGrpSpPr/>
          <p:nvPr/>
        </p:nvGrpSpPr>
        <p:grpSpPr>
          <a:xfrm>
            <a:off x="0" y="2842180"/>
            <a:ext cx="9144000" cy="1488992"/>
            <a:chOff x="0" y="2677829"/>
            <a:chExt cx="9144000" cy="1488992"/>
          </a:xfrm>
        </p:grpSpPr>
        <p:grpSp>
          <p:nvGrpSpPr>
            <p:cNvPr id="48" name="Group 47"/>
            <p:cNvGrpSpPr/>
            <p:nvPr/>
          </p:nvGrpSpPr>
          <p:grpSpPr>
            <a:xfrm>
              <a:off x="0" y="2677829"/>
              <a:ext cx="9144000" cy="987391"/>
              <a:chOff x="0" y="2677829"/>
              <a:chExt cx="9144000" cy="987391"/>
            </a:xfrm>
          </p:grpSpPr>
          <p:sp>
            <p:nvSpPr>
              <p:cNvPr id="18" name="TextBox 17"/>
              <p:cNvSpPr txBox="1"/>
              <p:nvPr/>
            </p:nvSpPr>
            <p:spPr>
              <a:xfrm>
                <a:off x="5282" y="2677829"/>
                <a:ext cx="4264421" cy="461665"/>
              </a:xfrm>
              <a:prstGeom prst="rect">
                <a:avLst/>
              </a:prstGeom>
              <a:noFill/>
            </p:spPr>
            <p:txBody>
              <a:bodyPr wrap="none" rtlCol="0">
                <a:spAutoFit/>
              </a:bodyPr>
              <a:lstStyle/>
              <a:p>
                <a:r>
                  <a:rPr lang="en-US" sz="2400" b="1" dirty="0" smtClean="0"/>
                  <a:t>GRCh37</a:t>
                </a:r>
                <a:r>
                  <a:rPr lang="en-US" sz="1600" b="1" dirty="0" smtClean="0"/>
                  <a:t> </a:t>
                </a:r>
                <a:r>
                  <a:rPr lang="en-US" dirty="0" smtClean="0"/>
                  <a:t>NC_000004.11 (chr4) Tiling Path</a:t>
                </a:r>
                <a:endParaRPr lang="en-US" dirty="0"/>
              </a:p>
            </p:txBody>
          </p:sp>
          <p:sp>
            <p:nvSpPr>
              <p:cNvPr id="19" name="Rectangle 18"/>
              <p:cNvSpPr/>
              <p:nvPr/>
            </p:nvSpPr>
            <p:spPr>
              <a:xfrm>
                <a:off x="0" y="3477207"/>
                <a:ext cx="1981200" cy="143934"/>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Rectangle 19"/>
              <p:cNvSpPr/>
              <p:nvPr/>
            </p:nvSpPr>
            <p:spPr>
              <a:xfrm>
                <a:off x="1854200" y="3301524"/>
                <a:ext cx="1174750" cy="14356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 name="Rectangle 20"/>
              <p:cNvSpPr/>
              <p:nvPr/>
            </p:nvSpPr>
            <p:spPr>
              <a:xfrm>
                <a:off x="2952750" y="3472974"/>
                <a:ext cx="1295400" cy="14816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Rectangle 21"/>
              <p:cNvSpPr/>
              <p:nvPr/>
            </p:nvSpPr>
            <p:spPr>
              <a:xfrm>
                <a:off x="3076575" y="3303640"/>
                <a:ext cx="2362200" cy="1414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p:cNvSpPr/>
              <p:nvPr/>
            </p:nvSpPr>
            <p:spPr>
              <a:xfrm>
                <a:off x="6324600" y="3303640"/>
                <a:ext cx="2819400" cy="139701"/>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Rectangle 23"/>
              <p:cNvSpPr/>
              <p:nvPr/>
            </p:nvSpPr>
            <p:spPr>
              <a:xfrm>
                <a:off x="5010150" y="3472974"/>
                <a:ext cx="1371600" cy="14816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 name="TextBox 24"/>
              <p:cNvSpPr txBox="1"/>
              <p:nvPr/>
            </p:nvSpPr>
            <p:spPr>
              <a:xfrm>
                <a:off x="288925" y="3415824"/>
                <a:ext cx="813657" cy="246221"/>
              </a:xfrm>
              <a:prstGeom prst="rect">
                <a:avLst/>
              </a:prstGeom>
              <a:noFill/>
            </p:spPr>
            <p:txBody>
              <a:bodyPr wrap="none" rtlCol="0">
                <a:spAutoFit/>
              </a:bodyPr>
              <a:lstStyle/>
              <a:p>
                <a:r>
                  <a:rPr lang="en-US" sz="1000" dirty="0" smtClean="0">
                    <a:solidFill>
                      <a:schemeClr val="bg1"/>
                    </a:solidFill>
                  </a:rPr>
                  <a:t>AC074378.4</a:t>
                </a:r>
                <a:endParaRPr lang="en-US" sz="1000" dirty="0">
                  <a:solidFill>
                    <a:schemeClr val="bg1"/>
                  </a:solidFill>
                </a:endParaRPr>
              </a:p>
            </p:txBody>
          </p:sp>
          <p:sp>
            <p:nvSpPr>
              <p:cNvPr id="26" name="TextBox 25"/>
              <p:cNvSpPr txBox="1"/>
              <p:nvPr/>
            </p:nvSpPr>
            <p:spPr>
              <a:xfrm>
                <a:off x="2069243" y="3236250"/>
                <a:ext cx="813657" cy="246221"/>
              </a:xfrm>
              <a:prstGeom prst="rect">
                <a:avLst/>
              </a:prstGeom>
              <a:noFill/>
            </p:spPr>
            <p:txBody>
              <a:bodyPr wrap="none" rtlCol="0">
                <a:spAutoFit/>
              </a:bodyPr>
              <a:lstStyle/>
              <a:p>
                <a:r>
                  <a:rPr lang="en-US" sz="1000" dirty="0" smtClean="0">
                    <a:solidFill>
                      <a:schemeClr val="bg1"/>
                    </a:solidFill>
                  </a:rPr>
                  <a:t>AC079749.5</a:t>
                </a:r>
                <a:endParaRPr lang="en-US" sz="1000" dirty="0">
                  <a:solidFill>
                    <a:schemeClr val="bg1"/>
                  </a:solidFill>
                </a:endParaRPr>
              </a:p>
            </p:txBody>
          </p:sp>
          <p:sp>
            <p:nvSpPr>
              <p:cNvPr id="27" name="TextBox 26"/>
              <p:cNvSpPr txBox="1"/>
              <p:nvPr/>
            </p:nvSpPr>
            <p:spPr>
              <a:xfrm>
                <a:off x="3197173" y="3414078"/>
                <a:ext cx="813657" cy="246221"/>
              </a:xfrm>
              <a:prstGeom prst="rect">
                <a:avLst/>
              </a:prstGeom>
              <a:noFill/>
            </p:spPr>
            <p:txBody>
              <a:bodyPr wrap="none" rtlCol="0">
                <a:spAutoFit/>
              </a:bodyPr>
              <a:lstStyle/>
              <a:p>
                <a:r>
                  <a:rPr lang="en-US" sz="1000" dirty="0" smtClean="0">
                    <a:solidFill>
                      <a:schemeClr val="bg1"/>
                    </a:solidFill>
                  </a:rPr>
                  <a:t>AC134921.1</a:t>
                </a:r>
                <a:endParaRPr lang="en-US" sz="1000" dirty="0">
                  <a:solidFill>
                    <a:schemeClr val="bg1"/>
                  </a:solidFill>
                </a:endParaRPr>
              </a:p>
            </p:txBody>
          </p:sp>
          <p:sp>
            <p:nvSpPr>
              <p:cNvPr id="28" name="TextBox 27"/>
              <p:cNvSpPr txBox="1"/>
              <p:nvPr/>
            </p:nvSpPr>
            <p:spPr>
              <a:xfrm>
                <a:off x="3778250" y="3227440"/>
                <a:ext cx="813657" cy="246221"/>
              </a:xfrm>
              <a:prstGeom prst="rect">
                <a:avLst/>
              </a:prstGeom>
              <a:noFill/>
            </p:spPr>
            <p:txBody>
              <a:bodyPr wrap="none" rtlCol="0">
                <a:spAutoFit/>
              </a:bodyPr>
              <a:lstStyle/>
              <a:p>
                <a:r>
                  <a:rPr lang="en-US" sz="1000" dirty="0" smtClean="0">
                    <a:solidFill>
                      <a:schemeClr val="bg1"/>
                    </a:solidFill>
                  </a:rPr>
                  <a:t>AC147055.2</a:t>
                </a:r>
                <a:endParaRPr lang="en-US" sz="1000" dirty="0">
                  <a:solidFill>
                    <a:schemeClr val="bg1"/>
                  </a:solidFill>
                </a:endParaRPr>
              </a:p>
            </p:txBody>
          </p:sp>
          <p:sp>
            <p:nvSpPr>
              <p:cNvPr id="29" name="TextBox 28"/>
              <p:cNvSpPr txBox="1"/>
              <p:nvPr/>
            </p:nvSpPr>
            <p:spPr>
              <a:xfrm>
                <a:off x="5289550" y="3418999"/>
                <a:ext cx="813657" cy="246221"/>
              </a:xfrm>
              <a:prstGeom prst="rect">
                <a:avLst/>
              </a:prstGeom>
              <a:noFill/>
            </p:spPr>
            <p:txBody>
              <a:bodyPr wrap="none" rtlCol="0">
                <a:spAutoFit/>
              </a:bodyPr>
              <a:lstStyle/>
              <a:p>
                <a:r>
                  <a:rPr lang="en-US" sz="1000" dirty="0" smtClean="0">
                    <a:solidFill>
                      <a:schemeClr val="bg1"/>
                    </a:solidFill>
                  </a:rPr>
                  <a:t>AC093720.2</a:t>
                </a:r>
                <a:endParaRPr lang="en-US" sz="1000" dirty="0">
                  <a:solidFill>
                    <a:schemeClr val="bg1"/>
                  </a:solidFill>
                </a:endParaRPr>
              </a:p>
            </p:txBody>
          </p:sp>
          <p:sp>
            <p:nvSpPr>
              <p:cNvPr id="30" name="TextBox 29"/>
              <p:cNvSpPr txBox="1"/>
              <p:nvPr/>
            </p:nvSpPr>
            <p:spPr>
              <a:xfrm>
                <a:off x="7538245" y="3246490"/>
                <a:ext cx="813657" cy="246221"/>
              </a:xfrm>
              <a:prstGeom prst="rect">
                <a:avLst/>
              </a:prstGeom>
              <a:noFill/>
            </p:spPr>
            <p:txBody>
              <a:bodyPr wrap="none" rtlCol="0">
                <a:spAutoFit/>
              </a:bodyPr>
              <a:lstStyle/>
              <a:p>
                <a:r>
                  <a:rPr lang="en-US" sz="1000" dirty="0" smtClean="0">
                    <a:solidFill>
                      <a:schemeClr val="bg1"/>
                    </a:solidFill>
                  </a:rPr>
                  <a:t>AC021146.7</a:t>
                </a:r>
                <a:endParaRPr lang="en-US" sz="1000" dirty="0">
                  <a:solidFill>
                    <a:schemeClr val="bg1"/>
                  </a:solidFill>
                </a:endParaRPr>
              </a:p>
            </p:txBody>
          </p:sp>
        </p:grpSp>
        <p:grpSp>
          <p:nvGrpSpPr>
            <p:cNvPr id="57" name="Group 56"/>
            <p:cNvGrpSpPr/>
            <p:nvPr/>
          </p:nvGrpSpPr>
          <p:grpSpPr>
            <a:xfrm>
              <a:off x="1386057" y="3797489"/>
              <a:ext cx="2358683" cy="369332"/>
              <a:chOff x="1008474" y="1909423"/>
              <a:chExt cx="2358683" cy="369332"/>
            </a:xfrm>
          </p:grpSpPr>
          <p:cxnSp>
            <p:nvCxnSpPr>
              <p:cNvPr id="58" name="Straight Connector 57"/>
              <p:cNvCxnSpPr/>
              <p:nvPr/>
            </p:nvCxnSpPr>
            <p:spPr>
              <a:xfrm>
                <a:off x="1008474" y="2094089"/>
                <a:ext cx="953676" cy="0"/>
              </a:xfrm>
              <a:prstGeom prst="line">
                <a:avLst/>
              </a:prstGeom>
            </p:spPr>
            <p:style>
              <a:lnRef idx="3">
                <a:schemeClr val="accent5"/>
              </a:lnRef>
              <a:fillRef idx="0">
                <a:schemeClr val="accent5"/>
              </a:fillRef>
              <a:effectRef idx="2">
                <a:schemeClr val="accent5"/>
              </a:effectRef>
              <a:fontRef idx="minor">
                <a:schemeClr val="tx1"/>
              </a:fontRef>
            </p:style>
          </p:cxnSp>
          <p:sp>
            <p:nvSpPr>
              <p:cNvPr id="59" name="TextBox 58"/>
              <p:cNvSpPr txBox="1"/>
              <p:nvPr/>
            </p:nvSpPr>
            <p:spPr>
              <a:xfrm>
                <a:off x="2069243" y="1909423"/>
                <a:ext cx="1297914" cy="369332"/>
              </a:xfrm>
              <a:prstGeom prst="rect">
                <a:avLst/>
              </a:prstGeom>
              <a:noFill/>
            </p:spPr>
            <p:txBody>
              <a:bodyPr wrap="none" rtlCol="0">
                <a:spAutoFit/>
              </a:bodyPr>
              <a:lstStyle/>
              <a:p>
                <a:r>
                  <a:rPr lang="en-US" dirty="0" smtClean="0"/>
                  <a:t>TMPRSS11E</a:t>
                </a:r>
                <a:endParaRPr lang="en-US" dirty="0"/>
              </a:p>
            </p:txBody>
          </p:sp>
        </p:grpSp>
      </p:grpSp>
      <p:grpSp>
        <p:nvGrpSpPr>
          <p:cNvPr id="64" name="Group 63"/>
          <p:cNvGrpSpPr/>
          <p:nvPr/>
        </p:nvGrpSpPr>
        <p:grpSpPr>
          <a:xfrm>
            <a:off x="0" y="4618941"/>
            <a:ext cx="9144000" cy="1388461"/>
            <a:chOff x="0" y="4454590"/>
            <a:chExt cx="9144000" cy="1388461"/>
          </a:xfrm>
        </p:grpSpPr>
        <p:grpSp>
          <p:nvGrpSpPr>
            <p:cNvPr id="49" name="Group 48"/>
            <p:cNvGrpSpPr/>
            <p:nvPr/>
          </p:nvGrpSpPr>
          <p:grpSpPr>
            <a:xfrm>
              <a:off x="0" y="4454590"/>
              <a:ext cx="9144000" cy="1019129"/>
              <a:chOff x="0" y="4454590"/>
              <a:chExt cx="9144000" cy="1019129"/>
            </a:xfrm>
          </p:grpSpPr>
          <p:sp>
            <p:nvSpPr>
              <p:cNvPr id="31" name="TextBox 30"/>
              <p:cNvSpPr txBox="1"/>
              <p:nvPr/>
            </p:nvSpPr>
            <p:spPr>
              <a:xfrm>
                <a:off x="5282" y="4454590"/>
                <a:ext cx="5074163" cy="461665"/>
              </a:xfrm>
              <a:prstGeom prst="rect">
                <a:avLst/>
              </a:prstGeom>
              <a:noFill/>
            </p:spPr>
            <p:txBody>
              <a:bodyPr wrap="none" rtlCol="0">
                <a:spAutoFit/>
              </a:bodyPr>
              <a:lstStyle/>
              <a:p>
                <a:r>
                  <a:rPr lang="en-US" sz="2400" b="1" dirty="0" smtClean="0"/>
                  <a:t>GRCh37</a:t>
                </a:r>
                <a:r>
                  <a:rPr lang="en-US" sz="1600" b="1" dirty="0" smtClean="0"/>
                  <a:t>: </a:t>
                </a:r>
                <a:r>
                  <a:rPr lang="en-US" dirty="0" smtClean="0"/>
                  <a:t>NT_167250.1 (UGT2B17 alternate locus)</a:t>
                </a:r>
                <a:endParaRPr lang="en-US" dirty="0"/>
              </a:p>
            </p:txBody>
          </p:sp>
          <p:sp>
            <p:nvSpPr>
              <p:cNvPr id="32" name="Rectangle 31"/>
              <p:cNvSpPr/>
              <p:nvPr/>
            </p:nvSpPr>
            <p:spPr>
              <a:xfrm>
                <a:off x="0" y="5096152"/>
                <a:ext cx="2438400" cy="171450"/>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3" name="Rectangle 32"/>
              <p:cNvSpPr/>
              <p:nvPr/>
            </p:nvSpPr>
            <p:spPr>
              <a:xfrm>
                <a:off x="885824" y="5273952"/>
                <a:ext cx="1679575" cy="171450"/>
              </a:xfrm>
              <a:prstGeom prst="rect">
                <a:avLst/>
              </a:prstGeom>
              <a:solidFill>
                <a:schemeClr val="tx1">
                  <a:lumMod val="75000"/>
                  <a:lumOff val="2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4" name="Rectangle 33"/>
              <p:cNvSpPr/>
              <p:nvPr/>
            </p:nvSpPr>
            <p:spPr>
              <a:xfrm>
                <a:off x="2476500" y="4924702"/>
                <a:ext cx="2819400" cy="171450"/>
              </a:xfrm>
              <a:prstGeom prst="rect">
                <a:avLst/>
              </a:prstGeom>
              <a:solidFill>
                <a:schemeClr val="tx1">
                  <a:lumMod val="75000"/>
                  <a:lumOff val="2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5" name="Rectangle 34"/>
              <p:cNvSpPr/>
              <p:nvPr/>
            </p:nvSpPr>
            <p:spPr>
              <a:xfrm>
                <a:off x="5105400" y="5096152"/>
                <a:ext cx="2819400" cy="171450"/>
              </a:xfrm>
              <a:prstGeom prst="rect">
                <a:avLst/>
              </a:prstGeom>
              <a:solidFill>
                <a:schemeClr val="tx1">
                  <a:lumMod val="50000"/>
                  <a:lumOff val="5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6" name="Rectangle 35"/>
              <p:cNvSpPr/>
              <p:nvPr/>
            </p:nvSpPr>
            <p:spPr>
              <a:xfrm>
                <a:off x="5791200" y="4933169"/>
                <a:ext cx="3352800" cy="156633"/>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TextBox 36"/>
              <p:cNvSpPr txBox="1"/>
              <p:nvPr/>
            </p:nvSpPr>
            <p:spPr>
              <a:xfrm>
                <a:off x="297558" y="5039002"/>
                <a:ext cx="813657" cy="246221"/>
              </a:xfrm>
              <a:prstGeom prst="rect">
                <a:avLst/>
              </a:prstGeom>
              <a:noFill/>
            </p:spPr>
            <p:txBody>
              <a:bodyPr wrap="none" rtlCol="0">
                <a:spAutoFit/>
              </a:bodyPr>
              <a:lstStyle/>
              <a:p>
                <a:r>
                  <a:rPr lang="en-US" sz="1000" dirty="0" smtClean="0">
                    <a:solidFill>
                      <a:schemeClr val="bg1"/>
                    </a:solidFill>
                  </a:rPr>
                  <a:t>AC074378.4</a:t>
                </a:r>
                <a:endParaRPr lang="en-US" sz="1000" dirty="0">
                  <a:solidFill>
                    <a:schemeClr val="bg1"/>
                  </a:solidFill>
                </a:endParaRPr>
              </a:p>
            </p:txBody>
          </p:sp>
          <p:sp>
            <p:nvSpPr>
              <p:cNvPr id="38" name="TextBox 37"/>
              <p:cNvSpPr txBox="1"/>
              <p:nvPr/>
            </p:nvSpPr>
            <p:spPr>
              <a:xfrm>
                <a:off x="1276350" y="5227498"/>
                <a:ext cx="813657" cy="246221"/>
              </a:xfrm>
              <a:prstGeom prst="rect">
                <a:avLst/>
              </a:prstGeom>
              <a:noFill/>
            </p:spPr>
            <p:txBody>
              <a:bodyPr wrap="none" rtlCol="0">
                <a:spAutoFit/>
              </a:bodyPr>
              <a:lstStyle/>
              <a:p>
                <a:r>
                  <a:rPr lang="en-US" sz="1000" dirty="0" smtClean="0">
                    <a:solidFill>
                      <a:schemeClr val="bg1"/>
                    </a:solidFill>
                  </a:rPr>
                  <a:t>AC140484.1</a:t>
                </a:r>
                <a:endParaRPr lang="en-US" sz="1000" dirty="0">
                  <a:solidFill>
                    <a:schemeClr val="bg1"/>
                  </a:solidFill>
                </a:endParaRPr>
              </a:p>
            </p:txBody>
          </p:sp>
          <p:sp>
            <p:nvSpPr>
              <p:cNvPr id="39" name="TextBox 38"/>
              <p:cNvSpPr txBox="1"/>
              <p:nvPr/>
            </p:nvSpPr>
            <p:spPr>
              <a:xfrm>
                <a:off x="3422650" y="4870727"/>
                <a:ext cx="813657" cy="246221"/>
              </a:xfrm>
              <a:prstGeom prst="rect">
                <a:avLst/>
              </a:prstGeom>
              <a:noFill/>
            </p:spPr>
            <p:txBody>
              <a:bodyPr wrap="none" rtlCol="0">
                <a:spAutoFit/>
              </a:bodyPr>
              <a:lstStyle/>
              <a:p>
                <a:r>
                  <a:rPr lang="en-US" sz="1000" dirty="0" smtClean="0">
                    <a:solidFill>
                      <a:schemeClr val="bg1"/>
                    </a:solidFill>
                  </a:rPr>
                  <a:t>AC019173.4</a:t>
                </a:r>
                <a:endParaRPr lang="en-US" sz="1000" dirty="0">
                  <a:solidFill>
                    <a:schemeClr val="bg1"/>
                  </a:solidFill>
                </a:endParaRPr>
              </a:p>
            </p:txBody>
          </p:sp>
          <p:sp>
            <p:nvSpPr>
              <p:cNvPr id="40" name="TextBox 39"/>
              <p:cNvSpPr txBox="1"/>
              <p:nvPr/>
            </p:nvSpPr>
            <p:spPr>
              <a:xfrm>
                <a:off x="6111020" y="5040173"/>
                <a:ext cx="813657" cy="246221"/>
              </a:xfrm>
              <a:prstGeom prst="rect">
                <a:avLst/>
              </a:prstGeom>
              <a:noFill/>
            </p:spPr>
            <p:txBody>
              <a:bodyPr wrap="none" rtlCol="0">
                <a:spAutoFit/>
              </a:bodyPr>
              <a:lstStyle/>
              <a:p>
                <a:r>
                  <a:rPr lang="en-US" sz="1000" dirty="0" smtClean="0">
                    <a:solidFill>
                      <a:schemeClr val="bg1"/>
                    </a:solidFill>
                  </a:rPr>
                  <a:t>AC226496.2</a:t>
                </a:r>
                <a:endParaRPr lang="en-US" sz="1000" dirty="0">
                  <a:solidFill>
                    <a:schemeClr val="bg1"/>
                  </a:solidFill>
                </a:endParaRPr>
              </a:p>
            </p:txBody>
          </p:sp>
          <p:sp>
            <p:nvSpPr>
              <p:cNvPr id="41" name="TextBox 40"/>
              <p:cNvSpPr txBox="1"/>
              <p:nvPr/>
            </p:nvSpPr>
            <p:spPr>
              <a:xfrm>
                <a:off x="7531895" y="4868981"/>
                <a:ext cx="813657" cy="246221"/>
              </a:xfrm>
              <a:prstGeom prst="rect">
                <a:avLst/>
              </a:prstGeom>
              <a:noFill/>
            </p:spPr>
            <p:txBody>
              <a:bodyPr wrap="none" rtlCol="0">
                <a:spAutoFit/>
              </a:bodyPr>
              <a:lstStyle/>
              <a:p>
                <a:r>
                  <a:rPr lang="en-US" sz="1000" dirty="0" smtClean="0">
                    <a:solidFill>
                      <a:schemeClr val="bg1"/>
                    </a:solidFill>
                  </a:rPr>
                  <a:t>AC021146.7</a:t>
                </a:r>
                <a:endParaRPr lang="en-US" sz="1000" dirty="0">
                  <a:solidFill>
                    <a:schemeClr val="bg1"/>
                  </a:solidFill>
                </a:endParaRPr>
              </a:p>
            </p:txBody>
          </p:sp>
        </p:grpSp>
        <p:grpSp>
          <p:nvGrpSpPr>
            <p:cNvPr id="60" name="Group 59"/>
            <p:cNvGrpSpPr/>
            <p:nvPr/>
          </p:nvGrpSpPr>
          <p:grpSpPr>
            <a:xfrm>
              <a:off x="1544473" y="5473719"/>
              <a:ext cx="2434629" cy="369332"/>
              <a:chOff x="4961937" y="1877157"/>
              <a:chExt cx="2434629" cy="369332"/>
            </a:xfrm>
          </p:grpSpPr>
          <p:cxnSp>
            <p:nvCxnSpPr>
              <p:cNvPr id="61" name="Straight Connector 60"/>
              <p:cNvCxnSpPr/>
              <p:nvPr/>
            </p:nvCxnSpPr>
            <p:spPr>
              <a:xfrm>
                <a:off x="4961937" y="2061823"/>
                <a:ext cx="953676" cy="0"/>
              </a:xfrm>
              <a:prstGeom prst="line">
                <a:avLst/>
              </a:prstGeom>
            </p:spPr>
            <p:style>
              <a:lnRef idx="3">
                <a:schemeClr val="accent5"/>
              </a:lnRef>
              <a:fillRef idx="0">
                <a:schemeClr val="accent5"/>
              </a:fillRef>
              <a:effectRef idx="2">
                <a:schemeClr val="accent5"/>
              </a:effectRef>
              <a:fontRef idx="minor">
                <a:schemeClr val="tx1"/>
              </a:fontRef>
            </p:style>
          </p:cxnSp>
          <p:sp>
            <p:nvSpPr>
              <p:cNvPr id="62" name="TextBox 61"/>
              <p:cNvSpPr txBox="1"/>
              <p:nvPr/>
            </p:nvSpPr>
            <p:spPr>
              <a:xfrm>
                <a:off x="5981658" y="1877157"/>
                <a:ext cx="1414908" cy="369332"/>
              </a:xfrm>
              <a:prstGeom prst="rect">
                <a:avLst/>
              </a:prstGeom>
              <a:noFill/>
            </p:spPr>
            <p:txBody>
              <a:bodyPr wrap="none" rtlCol="0">
                <a:spAutoFit/>
              </a:bodyPr>
              <a:lstStyle/>
              <a:p>
                <a:r>
                  <a:rPr lang="en-US" dirty="0" smtClean="0"/>
                  <a:t>TMPRSS11E2</a:t>
                </a:r>
                <a:endParaRPr lang="en-US" dirty="0"/>
              </a:p>
            </p:txBody>
          </p:sp>
        </p:grpSp>
      </p:grpSp>
      <p:pic>
        <p:nvPicPr>
          <p:cNvPr id="42" name="Picture 41"/>
          <p:cNvPicPr>
            <a:picLocks noChangeAspect="1"/>
          </p:cNvPicPr>
          <p:nvPr/>
        </p:nvPicPr>
        <p:blipFill>
          <a:blip r:embed="rId3"/>
          <a:stretch>
            <a:fillRect/>
          </a:stretch>
        </p:blipFill>
        <p:spPr>
          <a:xfrm>
            <a:off x="2238375" y="2297282"/>
            <a:ext cx="5000626" cy="380547"/>
          </a:xfrm>
          <a:prstGeom prst="rect">
            <a:avLst/>
          </a:prstGeom>
        </p:spPr>
      </p:pic>
      <p:sp>
        <p:nvSpPr>
          <p:cNvPr id="51" name="TextBox 50"/>
          <p:cNvSpPr txBox="1"/>
          <p:nvPr/>
        </p:nvSpPr>
        <p:spPr>
          <a:xfrm>
            <a:off x="6419039" y="360632"/>
            <a:ext cx="2656797" cy="461665"/>
          </a:xfrm>
          <a:prstGeom prst="rect">
            <a:avLst/>
          </a:prstGeom>
          <a:noFill/>
        </p:spPr>
        <p:txBody>
          <a:bodyPr wrap="none" rtlCol="0">
            <a:spAutoFit/>
          </a:bodyPr>
          <a:lstStyle/>
          <a:p>
            <a:r>
              <a:rPr lang="en-US" sz="2400" dirty="0"/>
              <a:t>n</a:t>
            </a:r>
            <a:r>
              <a:rPr lang="en-US" sz="2400" dirty="0" smtClean="0"/>
              <a:t>sv532126 (nstd37)</a:t>
            </a:r>
            <a:endParaRPr lang="en-US" sz="2400" dirty="0"/>
          </a:p>
        </p:txBody>
      </p:sp>
      <p:pic>
        <p:nvPicPr>
          <p:cNvPr id="65" name="Picture 64"/>
          <p:cNvPicPr>
            <a:picLocks noChangeAspect="1"/>
          </p:cNvPicPr>
          <p:nvPr/>
        </p:nvPicPr>
        <p:blipFill>
          <a:blip r:embed="rId3"/>
          <a:stretch>
            <a:fillRect/>
          </a:stretch>
        </p:blipFill>
        <p:spPr>
          <a:xfrm>
            <a:off x="1936455" y="6007402"/>
            <a:ext cx="5000626" cy="380547"/>
          </a:xfrm>
          <a:prstGeom prst="rect">
            <a:avLst/>
          </a:prstGeom>
        </p:spPr>
      </p:pic>
      <p:sp>
        <p:nvSpPr>
          <p:cNvPr id="66" name="Rectangle 65"/>
          <p:cNvSpPr/>
          <p:nvPr/>
        </p:nvSpPr>
        <p:spPr>
          <a:xfrm>
            <a:off x="0" y="2842180"/>
            <a:ext cx="9144000" cy="354576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48697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10701" y="386305"/>
            <a:ext cx="9098327" cy="3073743"/>
          </a:xfrm>
          <a:prstGeom prst="rect">
            <a:avLst/>
          </a:prstGeom>
          <a:noFill/>
          <a:ln w="9525">
            <a:noFill/>
            <a:miter lim="800000"/>
            <a:headEnd/>
            <a:tailEnd/>
          </a:ln>
        </p:spPr>
      </p:pic>
      <p:sp>
        <p:nvSpPr>
          <p:cNvPr id="2" name="Rectangle 1"/>
          <p:cNvSpPr/>
          <p:nvPr/>
        </p:nvSpPr>
        <p:spPr>
          <a:xfrm>
            <a:off x="1145804" y="1184357"/>
            <a:ext cx="483171" cy="400366"/>
          </a:xfrm>
          <a:prstGeom prst="rect">
            <a:avLst/>
          </a:prstGeom>
          <a:noFill/>
          <a:ln w="57150" cmpd="sng">
            <a:solidFill>
              <a:srgbClr val="3366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878009" y="801270"/>
            <a:ext cx="483171" cy="400366"/>
          </a:xfrm>
          <a:prstGeom prst="rect">
            <a:avLst/>
          </a:prstGeom>
          <a:noFill/>
          <a:ln w="57150" cmpd="sng">
            <a:solidFill>
              <a:srgbClr val="3366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061431" y="984174"/>
            <a:ext cx="483171" cy="400366"/>
          </a:xfrm>
          <a:prstGeom prst="rect">
            <a:avLst/>
          </a:prstGeom>
          <a:noFill/>
          <a:ln w="57150" cmpd="sng">
            <a:solidFill>
              <a:srgbClr val="3366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860554" y="-58396"/>
            <a:ext cx="2384487" cy="461665"/>
          </a:xfrm>
          <a:prstGeom prst="rect">
            <a:avLst/>
          </a:prstGeom>
          <a:noFill/>
        </p:spPr>
        <p:txBody>
          <a:bodyPr wrap="none" rtlCol="0">
            <a:spAutoFit/>
          </a:bodyPr>
          <a:lstStyle/>
          <a:p>
            <a:r>
              <a:rPr lang="en-US" sz="2400" dirty="0" smtClean="0">
                <a:solidFill>
                  <a:schemeClr val="bg1"/>
                </a:solidFill>
                <a:latin typeface="Consolas"/>
                <a:cs typeface="Consolas"/>
              </a:rPr>
              <a:t>GRCh37 (hg19)</a:t>
            </a:r>
            <a:endParaRPr lang="en-US" sz="2400" dirty="0">
              <a:solidFill>
                <a:schemeClr val="bg1"/>
              </a:solidFill>
              <a:latin typeface="Consolas"/>
              <a:cs typeface="Consolas"/>
            </a:endParaRPr>
          </a:p>
        </p:txBody>
      </p:sp>
      <p:grpSp>
        <p:nvGrpSpPr>
          <p:cNvPr id="8" name="Group 7"/>
          <p:cNvGrpSpPr/>
          <p:nvPr/>
        </p:nvGrpSpPr>
        <p:grpSpPr>
          <a:xfrm>
            <a:off x="807677" y="2455465"/>
            <a:ext cx="4189030" cy="3948513"/>
            <a:chOff x="2230234" y="2909487"/>
            <a:chExt cx="4189030" cy="3948513"/>
          </a:xfrm>
        </p:grpSpPr>
        <p:pic>
          <p:nvPicPr>
            <p:cNvPr id="12290" name="Picture 2" descr="C:\Users\church\AppData\Local\Temp\SNAGHTML12973dd.PNG"/>
            <p:cNvPicPr>
              <a:picLocks noChangeAspect="1" noChangeArrowheads="1"/>
            </p:cNvPicPr>
            <p:nvPr/>
          </p:nvPicPr>
          <p:blipFill>
            <a:blip r:embed="rId4" cstate="print"/>
            <a:srcRect/>
            <a:stretch>
              <a:fillRect/>
            </a:stretch>
          </p:blipFill>
          <p:spPr bwMode="auto">
            <a:xfrm>
              <a:off x="2230234" y="2909487"/>
              <a:ext cx="4189030" cy="3948513"/>
            </a:xfrm>
            <a:prstGeom prst="rect">
              <a:avLst/>
            </a:prstGeom>
            <a:noFill/>
          </p:spPr>
        </p:pic>
        <p:sp>
          <p:nvSpPr>
            <p:cNvPr id="4" name="Rectangle 3"/>
            <p:cNvSpPr/>
            <p:nvPr/>
          </p:nvSpPr>
          <p:spPr>
            <a:xfrm>
              <a:off x="3702188" y="4620411"/>
              <a:ext cx="972838" cy="1621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p:cNvSpPr txBox="1"/>
          <p:nvPr/>
        </p:nvSpPr>
        <p:spPr>
          <a:xfrm>
            <a:off x="0" y="6353419"/>
            <a:ext cx="4343632" cy="523220"/>
          </a:xfrm>
          <a:prstGeom prst="rect">
            <a:avLst/>
          </a:prstGeom>
          <a:noFill/>
        </p:spPr>
        <p:txBody>
          <a:bodyPr wrap="none" rtlCol="0">
            <a:spAutoFit/>
          </a:bodyPr>
          <a:lstStyle/>
          <a:p>
            <a:r>
              <a:rPr lang="en-US" sz="2800" dirty="0" smtClean="0">
                <a:solidFill>
                  <a:srgbClr val="333333"/>
                </a:solidFill>
                <a:latin typeface="+mj-lt"/>
              </a:rPr>
              <a:t>http://</a:t>
            </a:r>
            <a:r>
              <a:rPr lang="en-US" sz="2800" dirty="0" err="1" smtClean="0">
                <a:solidFill>
                  <a:srgbClr val="333333"/>
                </a:solidFill>
                <a:latin typeface="+mj-lt"/>
              </a:rPr>
              <a:t>genomereference.org</a:t>
            </a:r>
            <a:endParaRPr lang="en-US" sz="2800" dirty="0">
              <a:solidFill>
                <a:srgbClr val="333333"/>
              </a:solidFill>
              <a:latin typeface="+mj-lt"/>
            </a:endParaRPr>
          </a:p>
        </p:txBody>
      </p:sp>
      <p:sp>
        <p:nvSpPr>
          <p:cNvPr id="11" name="TextBox 10"/>
          <p:cNvSpPr txBox="1"/>
          <p:nvPr/>
        </p:nvSpPr>
        <p:spPr>
          <a:xfrm>
            <a:off x="4678197" y="2121683"/>
            <a:ext cx="4419900" cy="1200329"/>
          </a:xfrm>
          <a:prstGeom prst="rect">
            <a:avLst/>
          </a:prstGeom>
          <a:noFill/>
        </p:spPr>
        <p:txBody>
          <a:bodyPr wrap="none" rtlCol="0">
            <a:spAutoFit/>
          </a:bodyPr>
          <a:lstStyle/>
          <a:p>
            <a:pPr algn="r"/>
            <a:r>
              <a:rPr lang="en-US" sz="3600" dirty="0" smtClean="0"/>
              <a:t>7 alternate haplotypes</a:t>
            </a:r>
            <a:br>
              <a:rPr lang="en-US" sz="3600" dirty="0" smtClean="0"/>
            </a:br>
            <a:r>
              <a:rPr lang="en-US" sz="3600" dirty="0" smtClean="0"/>
              <a:t>at the MHC</a:t>
            </a:r>
            <a:endParaRPr lang="en-US" sz="3600" dirty="0"/>
          </a:p>
        </p:txBody>
      </p:sp>
      <p:sp>
        <p:nvSpPr>
          <p:cNvPr id="12" name="TextBox 11"/>
          <p:cNvSpPr txBox="1"/>
          <p:nvPr/>
        </p:nvSpPr>
        <p:spPr>
          <a:xfrm>
            <a:off x="5056172" y="3763276"/>
            <a:ext cx="4087828" cy="1815882"/>
          </a:xfrm>
          <a:prstGeom prst="rect">
            <a:avLst/>
          </a:prstGeom>
          <a:noFill/>
        </p:spPr>
        <p:txBody>
          <a:bodyPr wrap="none" rtlCol="0">
            <a:spAutoFit/>
          </a:bodyPr>
          <a:lstStyle/>
          <a:p>
            <a:pPr algn="r"/>
            <a:r>
              <a:rPr lang="en-US" sz="2800" dirty="0" smtClean="0">
                <a:solidFill>
                  <a:srgbClr val="333333"/>
                </a:solidFill>
              </a:rPr>
              <a:t>Alternate loci released as:</a:t>
            </a:r>
          </a:p>
          <a:p>
            <a:pPr algn="r"/>
            <a:r>
              <a:rPr lang="en-US" sz="2800" dirty="0" smtClean="0">
                <a:solidFill>
                  <a:srgbClr val="FF6600"/>
                </a:solidFill>
              </a:rPr>
              <a:t>FASTA</a:t>
            </a:r>
          </a:p>
          <a:p>
            <a:pPr algn="r"/>
            <a:r>
              <a:rPr lang="en-US" sz="2800" dirty="0" smtClean="0">
                <a:solidFill>
                  <a:srgbClr val="FF6600"/>
                </a:solidFill>
              </a:rPr>
              <a:t>AGP</a:t>
            </a:r>
          </a:p>
          <a:p>
            <a:pPr algn="r"/>
            <a:r>
              <a:rPr lang="en-US" sz="2800" dirty="0" smtClean="0">
                <a:solidFill>
                  <a:srgbClr val="FF6600"/>
                </a:solidFill>
              </a:rPr>
              <a:t>Alignment to chromosome</a:t>
            </a:r>
            <a:endParaRPr lang="en-US" sz="2800" dirty="0">
              <a:solidFill>
                <a:srgbClr val="FF6600"/>
              </a:solidFill>
            </a:endParaRPr>
          </a:p>
        </p:txBody>
      </p:sp>
      <p:sp>
        <p:nvSpPr>
          <p:cNvPr id="13" name="TextBox 12"/>
          <p:cNvSpPr txBox="1"/>
          <p:nvPr/>
        </p:nvSpPr>
        <p:spPr>
          <a:xfrm>
            <a:off x="851126" y="116164"/>
            <a:ext cx="1067420" cy="369332"/>
          </a:xfrm>
          <a:prstGeom prst="rect">
            <a:avLst/>
          </a:prstGeom>
          <a:solidFill>
            <a:srgbClr val="336699"/>
          </a:solidFill>
        </p:spPr>
        <p:txBody>
          <a:bodyPr wrap="none" rtlCol="0">
            <a:spAutoFit/>
          </a:bodyPr>
          <a:lstStyle/>
          <a:p>
            <a:r>
              <a:rPr lang="en-US" dirty="0" smtClean="0">
                <a:solidFill>
                  <a:schemeClr val="bg1"/>
                </a:solidFill>
              </a:rPr>
              <a:t>UGT2B17</a:t>
            </a:r>
            <a:endParaRPr lang="en-US" dirty="0">
              <a:solidFill>
                <a:schemeClr val="bg1"/>
              </a:solidFill>
            </a:endParaRPr>
          </a:p>
        </p:txBody>
      </p:sp>
      <p:cxnSp>
        <p:nvCxnSpPr>
          <p:cNvPr id="15" name="Straight Arrow Connector 14"/>
          <p:cNvCxnSpPr>
            <a:endCxn id="2" idx="0"/>
          </p:cNvCxnSpPr>
          <p:nvPr/>
        </p:nvCxnSpPr>
        <p:spPr>
          <a:xfrm>
            <a:off x="1145804" y="485496"/>
            <a:ext cx="241586" cy="698861"/>
          </a:xfrm>
          <a:prstGeom prst="straightConnector1">
            <a:avLst/>
          </a:prstGeom>
          <a:ln w="57150" cmpd="sng">
            <a:solidFill>
              <a:srgbClr val="336699"/>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116631" y="116164"/>
            <a:ext cx="659155" cy="369332"/>
          </a:xfrm>
          <a:prstGeom prst="rect">
            <a:avLst/>
          </a:prstGeom>
          <a:solidFill>
            <a:srgbClr val="336699"/>
          </a:solidFill>
        </p:spPr>
        <p:txBody>
          <a:bodyPr wrap="none" rtlCol="0">
            <a:spAutoFit/>
          </a:bodyPr>
          <a:lstStyle/>
          <a:p>
            <a:r>
              <a:rPr lang="en-US" dirty="0" smtClean="0">
                <a:solidFill>
                  <a:schemeClr val="bg1"/>
                </a:solidFill>
              </a:rPr>
              <a:t>MHC</a:t>
            </a:r>
            <a:endParaRPr lang="en-US" dirty="0">
              <a:solidFill>
                <a:schemeClr val="bg1"/>
              </a:solidFill>
            </a:endParaRPr>
          </a:p>
        </p:txBody>
      </p:sp>
      <p:cxnSp>
        <p:nvCxnSpPr>
          <p:cNvPr id="18" name="Straight Arrow Connector 17"/>
          <p:cNvCxnSpPr>
            <a:endCxn id="5" idx="0"/>
          </p:cNvCxnSpPr>
          <p:nvPr/>
        </p:nvCxnSpPr>
        <p:spPr>
          <a:xfrm flipH="1">
            <a:off x="2119595" y="485496"/>
            <a:ext cx="310886" cy="315774"/>
          </a:xfrm>
          <a:prstGeom prst="straightConnector1">
            <a:avLst/>
          </a:prstGeom>
          <a:ln w="57150" cmpd="sng">
            <a:solidFill>
              <a:srgbClr val="336699"/>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013365" y="98889"/>
            <a:ext cx="748923" cy="369332"/>
          </a:xfrm>
          <a:prstGeom prst="rect">
            <a:avLst/>
          </a:prstGeom>
          <a:solidFill>
            <a:srgbClr val="336699"/>
          </a:solidFill>
        </p:spPr>
        <p:txBody>
          <a:bodyPr wrap="none" rtlCol="0">
            <a:spAutoFit/>
          </a:bodyPr>
          <a:lstStyle/>
          <a:p>
            <a:r>
              <a:rPr lang="en-US" dirty="0" smtClean="0">
                <a:solidFill>
                  <a:schemeClr val="bg1"/>
                </a:solidFill>
              </a:rPr>
              <a:t>MAPT</a:t>
            </a:r>
            <a:endParaRPr lang="en-US" dirty="0">
              <a:solidFill>
                <a:schemeClr val="bg1"/>
              </a:solidFill>
            </a:endParaRPr>
          </a:p>
        </p:txBody>
      </p:sp>
      <p:cxnSp>
        <p:nvCxnSpPr>
          <p:cNvPr id="21" name="Straight Arrow Connector 20"/>
          <p:cNvCxnSpPr>
            <a:stCxn id="20" idx="2"/>
            <a:endCxn id="6" idx="0"/>
          </p:cNvCxnSpPr>
          <p:nvPr/>
        </p:nvCxnSpPr>
        <p:spPr>
          <a:xfrm flipH="1">
            <a:off x="6303017" y="468221"/>
            <a:ext cx="84810" cy="515953"/>
          </a:xfrm>
          <a:prstGeom prst="straightConnector1">
            <a:avLst/>
          </a:prstGeom>
          <a:ln w="57150" cmpd="sng">
            <a:solidFill>
              <a:srgbClr val="336699"/>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5" idx="2"/>
          </p:cNvCxnSpPr>
          <p:nvPr/>
        </p:nvCxnSpPr>
        <p:spPr>
          <a:xfrm>
            <a:off x="2119595" y="1201636"/>
            <a:ext cx="1471001" cy="1429643"/>
          </a:xfrm>
          <a:prstGeom prst="straightConnector1">
            <a:avLst/>
          </a:prstGeom>
          <a:ln w="57150" cmpd="sng">
            <a:solidFill>
              <a:srgbClr val="336699"/>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35592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34537131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oman_screaming1.gif"/>
          <p:cNvPicPr>
            <a:picLocks noChangeAspect="1"/>
          </p:cNvPicPr>
          <p:nvPr/>
        </p:nvPicPr>
        <p:blipFill>
          <a:blip r:embed="rId2" cstate="print"/>
          <a:stretch>
            <a:fillRect/>
          </a:stretch>
        </p:blipFill>
        <p:spPr>
          <a:xfrm>
            <a:off x="1752600" y="652598"/>
            <a:ext cx="5334000" cy="5892952"/>
          </a:xfrm>
          <a:prstGeom prst="rect">
            <a:avLst/>
          </a:prstGeom>
        </p:spPr>
      </p:pic>
      <p:sp>
        <p:nvSpPr>
          <p:cNvPr id="7" name="Rounded Rectangular Callout 6"/>
          <p:cNvSpPr/>
          <p:nvPr/>
        </p:nvSpPr>
        <p:spPr bwMode="auto">
          <a:xfrm>
            <a:off x="5029200" y="721256"/>
            <a:ext cx="3124200" cy="1524000"/>
          </a:xfrm>
          <a:prstGeom prst="wedgeRoundRectCallout">
            <a:avLst>
              <a:gd name="adj1" fmla="val -67400"/>
              <a:gd name="adj2" fmla="val 82762"/>
              <a:gd name="adj3" fmla="val 16667"/>
            </a:avLst>
          </a:prstGeom>
          <a:solidFill>
            <a:schemeClr val="tx1"/>
          </a:solidFill>
          <a:ln w="9525" cap="flat" cmpd="sng" algn="ctr">
            <a:solidFill>
              <a:schemeClr val="bg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400" dirty="0" smtClean="0">
                <a:solidFill>
                  <a:schemeClr val="bg1"/>
                </a:solidFill>
              </a:rPr>
              <a:t>Oh No! Not a new version of the human genome!</a:t>
            </a:r>
            <a:endParaRPr kumimoji="0" lang="en-US" sz="2400" b="0" i="0" u="none" strike="noStrike" cap="none" normalizeH="0" baseline="0" dirty="0" smtClean="0">
              <a:ln>
                <a:noFill/>
              </a:ln>
              <a:solidFill>
                <a:schemeClr val="bg1"/>
              </a:solidFill>
              <a:effectLst/>
            </a:endParaRPr>
          </a:p>
        </p:txBody>
      </p:sp>
      <p:sp>
        <p:nvSpPr>
          <p:cNvPr id="2" name="TextBox 1"/>
          <p:cNvSpPr txBox="1"/>
          <p:nvPr/>
        </p:nvSpPr>
        <p:spPr>
          <a:xfrm>
            <a:off x="0" y="19300"/>
            <a:ext cx="4576568" cy="646331"/>
          </a:xfrm>
          <a:prstGeom prst="rect">
            <a:avLst/>
          </a:prstGeom>
          <a:noFill/>
        </p:spPr>
        <p:txBody>
          <a:bodyPr wrap="none" rtlCol="0">
            <a:spAutoFit/>
          </a:bodyPr>
          <a:lstStyle/>
          <a:p>
            <a:r>
              <a:rPr lang="en-US" sz="3600" dirty="0" smtClean="0">
                <a:solidFill>
                  <a:srgbClr val="008000"/>
                </a:solidFill>
                <a:latin typeface="+mj-lt"/>
              </a:rPr>
              <a:t>Updating the assembly</a:t>
            </a:r>
            <a:endParaRPr lang="en-US" sz="3600" dirty="0">
              <a:solidFill>
                <a:srgbClr val="008000"/>
              </a:solidFill>
              <a:latin typeface="+mj-lt"/>
            </a:endParaRPr>
          </a:p>
        </p:txBody>
      </p:sp>
    </p:spTree>
    <p:extLst>
      <p:ext uri="{BB962C8B-B14F-4D97-AF65-F5344CB8AC3E}">
        <p14:creationId xmlns:p14="http://schemas.microsoft.com/office/powerpoint/2010/main" val="307972115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789" y="4142400"/>
            <a:ext cx="8522285" cy="584776"/>
          </a:xfrm>
          <a:prstGeom prst="rect">
            <a:avLst/>
          </a:prstGeom>
          <a:noFill/>
        </p:spPr>
        <p:txBody>
          <a:bodyPr wrap="none" rtlCol="0">
            <a:spAutoFit/>
          </a:bodyPr>
          <a:lstStyle/>
          <a:p>
            <a:r>
              <a:rPr lang="en-US" sz="3200" dirty="0" smtClean="0">
                <a:solidFill>
                  <a:srgbClr val="FF6600"/>
                </a:solidFill>
              </a:rPr>
              <a:t>120 Fix PATCHES</a:t>
            </a:r>
            <a:r>
              <a:rPr lang="en-US" sz="3200" dirty="0" smtClean="0">
                <a:solidFill>
                  <a:schemeClr val="accent6">
                    <a:lumMod val="75000"/>
                  </a:schemeClr>
                </a:solidFill>
              </a:rPr>
              <a:t>: </a:t>
            </a:r>
            <a:r>
              <a:rPr lang="en-US" sz="3200" dirty="0" smtClean="0"/>
              <a:t>Chromosome update in GRCh38</a:t>
            </a:r>
            <a:endParaRPr lang="en-US" sz="3200" dirty="0"/>
          </a:p>
        </p:txBody>
      </p:sp>
      <p:sp>
        <p:nvSpPr>
          <p:cNvPr id="5" name="TextBox 4"/>
          <p:cNvSpPr txBox="1"/>
          <p:nvPr/>
        </p:nvSpPr>
        <p:spPr>
          <a:xfrm>
            <a:off x="-43789" y="5208105"/>
            <a:ext cx="8417564" cy="646331"/>
          </a:xfrm>
          <a:prstGeom prst="rect">
            <a:avLst/>
          </a:prstGeom>
          <a:noFill/>
        </p:spPr>
        <p:txBody>
          <a:bodyPr wrap="none" rtlCol="0">
            <a:spAutoFit/>
          </a:bodyPr>
          <a:lstStyle/>
          <a:p>
            <a:r>
              <a:rPr lang="en-US" sz="3600" dirty="0" smtClean="0">
                <a:solidFill>
                  <a:srgbClr val="3366FF"/>
                </a:solidFill>
              </a:rPr>
              <a:t>7</a:t>
            </a:r>
            <a:r>
              <a:rPr lang="en-US" sz="3600" dirty="0">
                <a:solidFill>
                  <a:srgbClr val="3366FF"/>
                </a:solidFill>
              </a:rPr>
              <a:t>1</a:t>
            </a:r>
            <a:r>
              <a:rPr lang="en-US" sz="3600" dirty="0" smtClean="0">
                <a:solidFill>
                  <a:srgbClr val="3366FF"/>
                </a:solidFill>
              </a:rPr>
              <a:t> Novel PATCHES: </a:t>
            </a:r>
            <a:r>
              <a:rPr lang="en-US" sz="3200" dirty="0" smtClean="0"/>
              <a:t>Additional sequence added</a:t>
            </a:r>
            <a:endParaRPr lang="en-US" sz="3200" dirty="0"/>
          </a:p>
        </p:txBody>
      </p:sp>
      <p:sp>
        <p:nvSpPr>
          <p:cNvPr id="6" name="TextBox 5"/>
          <p:cNvSpPr txBox="1"/>
          <p:nvPr/>
        </p:nvSpPr>
        <p:spPr>
          <a:xfrm>
            <a:off x="358588" y="4745922"/>
            <a:ext cx="5225359" cy="400110"/>
          </a:xfrm>
          <a:prstGeom prst="rect">
            <a:avLst/>
          </a:prstGeom>
          <a:noFill/>
        </p:spPr>
        <p:txBody>
          <a:bodyPr wrap="none" rtlCol="0">
            <a:spAutoFit/>
          </a:bodyPr>
          <a:lstStyle/>
          <a:p>
            <a:r>
              <a:rPr lang="en-US" sz="2000" dirty="0" smtClean="0"/>
              <a:t>(adds &gt;5 Mb of novel sequence to the assembly)</a:t>
            </a:r>
            <a:endParaRPr lang="en-US" sz="2000" dirty="0"/>
          </a:p>
        </p:txBody>
      </p:sp>
      <p:sp>
        <p:nvSpPr>
          <p:cNvPr id="7" name="TextBox 6"/>
          <p:cNvSpPr txBox="1"/>
          <p:nvPr/>
        </p:nvSpPr>
        <p:spPr>
          <a:xfrm>
            <a:off x="358588" y="5833129"/>
            <a:ext cx="5206574" cy="400110"/>
          </a:xfrm>
          <a:prstGeom prst="rect">
            <a:avLst/>
          </a:prstGeom>
          <a:noFill/>
        </p:spPr>
        <p:txBody>
          <a:bodyPr wrap="none" rtlCol="0">
            <a:spAutoFit/>
          </a:bodyPr>
          <a:lstStyle/>
          <a:p>
            <a:r>
              <a:rPr lang="en-US" sz="2000" dirty="0" smtClean="0"/>
              <a:t>(adds &gt;800K of novel sequence to the assembly)</a:t>
            </a:r>
            <a:endParaRPr lang="en-US" sz="2000" dirty="0"/>
          </a:p>
        </p:txBody>
      </p:sp>
      <p:sp>
        <p:nvSpPr>
          <p:cNvPr id="8" name="TextBox 7"/>
          <p:cNvSpPr txBox="1"/>
          <p:nvPr/>
        </p:nvSpPr>
        <p:spPr>
          <a:xfrm>
            <a:off x="0" y="6442656"/>
            <a:ext cx="3647152" cy="461665"/>
          </a:xfrm>
          <a:prstGeom prst="rect">
            <a:avLst/>
          </a:prstGeom>
          <a:noFill/>
        </p:spPr>
        <p:txBody>
          <a:bodyPr wrap="none" rtlCol="0">
            <a:spAutoFit/>
          </a:bodyPr>
          <a:lstStyle/>
          <a:p>
            <a:r>
              <a:rPr lang="en-US" sz="2400" dirty="0" smtClean="0">
                <a:solidFill>
                  <a:srgbClr val="FF9933"/>
                </a:solidFill>
              </a:rPr>
              <a:t>Releasing patches quarterly</a:t>
            </a:r>
            <a:endParaRPr lang="en-US" sz="2400" dirty="0">
              <a:solidFill>
                <a:srgbClr val="FF9933"/>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9144000" cy="2473605"/>
          </a:xfrm>
          <a:prstGeom prst="rect">
            <a:avLst/>
          </a:prstGeom>
        </p:spPr>
      </p:pic>
      <p:pic>
        <p:nvPicPr>
          <p:cNvPr id="2" name="Picture 1" descr="alts_patches_legend.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9700" y="1949008"/>
            <a:ext cx="3924300" cy="1803400"/>
          </a:xfrm>
          <a:prstGeom prst="rect">
            <a:avLst/>
          </a:prstGeom>
        </p:spPr>
      </p:pic>
      <p:sp>
        <p:nvSpPr>
          <p:cNvPr id="10" name="TextBox 9"/>
          <p:cNvSpPr txBox="1"/>
          <p:nvPr/>
        </p:nvSpPr>
        <p:spPr>
          <a:xfrm>
            <a:off x="0" y="2619875"/>
            <a:ext cx="5029200" cy="830997"/>
          </a:xfrm>
          <a:prstGeom prst="rect">
            <a:avLst/>
          </a:prstGeom>
          <a:noFill/>
        </p:spPr>
        <p:txBody>
          <a:bodyPr wrap="square" rtlCol="0">
            <a:spAutoFit/>
          </a:bodyPr>
          <a:lstStyle/>
          <a:p>
            <a:r>
              <a:rPr lang="en-US" sz="2400" b="1" dirty="0" smtClean="0"/>
              <a:t>GRCh37.p13</a:t>
            </a:r>
          </a:p>
          <a:p>
            <a:r>
              <a:rPr lang="en-US" sz="2400" b="1" dirty="0" smtClean="0"/>
              <a:t>(160 regions: &gt;3% of chromosomes)</a:t>
            </a:r>
            <a:endParaRPr lang="en-US" sz="2400" b="1" dirty="0"/>
          </a:p>
        </p:txBody>
      </p:sp>
    </p:spTree>
    <p:extLst>
      <p:ext uri="{BB962C8B-B14F-4D97-AF65-F5344CB8AC3E}">
        <p14:creationId xmlns:p14="http://schemas.microsoft.com/office/powerpoint/2010/main" val="3401734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981200" y="649950"/>
            <a:ext cx="5486400" cy="609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2286000" y="691902"/>
            <a:ext cx="5715000" cy="523220"/>
          </a:xfrm>
          <a:prstGeom prst="rect">
            <a:avLst/>
          </a:prstGeom>
          <a:noFill/>
        </p:spPr>
        <p:txBody>
          <a:bodyPr wrap="square" rtlCol="0">
            <a:spAutoFit/>
          </a:bodyPr>
          <a:lstStyle/>
          <a:p>
            <a:r>
              <a:rPr lang="en-US" sz="2800" dirty="0" smtClean="0">
                <a:solidFill>
                  <a:schemeClr val="bg1"/>
                </a:solidFill>
              </a:rPr>
              <a:t>Assembly (e.g. GRCh37.p5)</a:t>
            </a:r>
            <a:endParaRPr lang="en-US" sz="2800" dirty="0">
              <a:solidFill>
                <a:schemeClr val="bg1"/>
              </a:solidFill>
            </a:endParaRPr>
          </a:p>
        </p:txBody>
      </p:sp>
      <p:grpSp>
        <p:nvGrpSpPr>
          <p:cNvPr id="2" name="Group 36"/>
          <p:cNvGrpSpPr/>
          <p:nvPr/>
        </p:nvGrpSpPr>
        <p:grpSpPr>
          <a:xfrm>
            <a:off x="2758440" y="1411950"/>
            <a:ext cx="1676400" cy="1600200"/>
            <a:chOff x="2362200" y="1219200"/>
            <a:chExt cx="1676400" cy="1600200"/>
          </a:xfrm>
        </p:grpSpPr>
        <p:sp>
          <p:nvSpPr>
            <p:cNvPr id="6" name="Rounded Rectangle 5"/>
            <p:cNvSpPr/>
            <p:nvPr/>
          </p:nvSpPr>
          <p:spPr>
            <a:xfrm>
              <a:off x="2362200" y="1219200"/>
              <a:ext cx="1676400" cy="16002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657864" y="1600200"/>
              <a:ext cx="1075936" cy="646331"/>
            </a:xfrm>
            <a:prstGeom prst="rect">
              <a:avLst/>
            </a:prstGeom>
            <a:noFill/>
          </p:spPr>
          <p:txBody>
            <a:bodyPr wrap="none" rtlCol="0">
              <a:spAutoFit/>
            </a:bodyPr>
            <a:lstStyle/>
            <a:p>
              <a:pPr algn="ctr"/>
              <a:r>
                <a:rPr lang="en-US" dirty="0" smtClean="0"/>
                <a:t>Primary </a:t>
              </a:r>
            </a:p>
            <a:p>
              <a:pPr algn="ctr"/>
              <a:r>
                <a:rPr lang="en-US" dirty="0" smtClean="0"/>
                <a:t>Assembly</a:t>
              </a:r>
              <a:endParaRPr lang="en-US" dirty="0"/>
            </a:p>
          </p:txBody>
        </p:sp>
      </p:grpSp>
      <p:grpSp>
        <p:nvGrpSpPr>
          <p:cNvPr id="3" name="Group 91"/>
          <p:cNvGrpSpPr/>
          <p:nvPr/>
        </p:nvGrpSpPr>
        <p:grpSpPr>
          <a:xfrm>
            <a:off x="4475872" y="1335750"/>
            <a:ext cx="1620128" cy="1143000"/>
            <a:chOff x="7239000" y="228600"/>
            <a:chExt cx="1371600" cy="1143000"/>
          </a:xfrm>
        </p:grpSpPr>
        <p:sp>
          <p:nvSpPr>
            <p:cNvPr id="8" name="Rounded Rectangle 7"/>
            <p:cNvSpPr/>
            <p:nvPr/>
          </p:nvSpPr>
          <p:spPr>
            <a:xfrm>
              <a:off x="7239000" y="228600"/>
              <a:ext cx="1371600" cy="11430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440358" y="381000"/>
              <a:ext cx="1045086" cy="571586"/>
            </a:xfrm>
            <a:prstGeom prst="rect">
              <a:avLst/>
            </a:prstGeom>
            <a:noFill/>
          </p:spPr>
          <p:txBody>
            <a:bodyPr wrap="none" rtlCol="0">
              <a:spAutoFit/>
            </a:bodyPr>
            <a:lstStyle/>
            <a:p>
              <a:pPr algn="ctr"/>
              <a:r>
                <a:rPr lang="en-US" dirty="0" smtClean="0"/>
                <a:t>Non-nuclear </a:t>
              </a:r>
              <a:br>
                <a:rPr lang="en-US" dirty="0" smtClean="0"/>
              </a:br>
              <a:r>
                <a:rPr lang="en-US" dirty="0" smtClean="0"/>
                <a:t>assembly unit </a:t>
              </a:r>
              <a:br>
                <a:rPr lang="en-US" dirty="0" smtClean="0"/>
              </a:br>
              <a:r>
                <a:rPr lang="en-US" dirty="0" smtClean="0"/>
                <a:t>(e.g. MT)</a:t>
              </a:r>
              <a:endParaRPr lang="en-US" dirty="0"/>
            </a:p>
          </p:txBody>
        </p:sp>
      </p:grpSp>
      <p:grpSp>
        <p:nvGrpSpPr>
          <p:cNvPr id="10" name="Group 90"/>
          <p:cNvGrpSpPr/>
          <p:nvPr/>
        </p:nvGrpSpPr>
        <p:grpSpPr>
          <a:xfrm>
            <a:off x="4461804" y="2554950"/>
            <a:ext cx="990600" cy="762000"/>
            <a:chOff x="228600" y="0"/>
            <a:chExt cx="1066800" cy="914400"/>
          </a:xfrm>
        </p:grpSpPr>
        <p:sp>
          <p:nvSpPr>
            <p:cNvPr id="26" name="Rounded Rectangle 25"/>
            <p:cNvSpPr/>
            <p:nvPr/>
          </p:nvSpPr>
          <p:spPr>
            <a:xfrm>
              <a:off x="228600" y="0"/>
              <a:ext cx="1066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80160" y="134035"/>
              <a:ext cx="563680" cy="646331"/>
            </a:xfrm>
            <a:prstGeom prst="rect">
              <a:avLst/>
            </a:prstGeom>
            <a:noFill/>
          </p:spPr>
          <p:txBody>
            <a:bodyPr wrap="none" rtlCol="0">
              <a:spAutoFit/>
            </a:bodyPr>
            <a:lstStyle/>
            <a:p>
              <a:pPr algn="ctr"/>
              <a:r>
                <a:rPr lang="en-US" dirty="0" smtClean="0"/>
                <a:t>ALT </a:t>
              </a:r>
            </a:p>
            <a:p>
              <a:pPr algn="ctr"/>
              <a:r>
                <a:rPr lang="en-US" dirty="0"/>
                <a:t>1</a:t>
              </a:r>
            </a:p>
          </p:txBody>
        </p:sp>
      </p:grpSp>
      <p:grpSp>
        <p:nvGrpSpPr>
          <p:cNvPr id="11" name="Group 89"/>
          <p:cNvGrpSpPr/>
          <p:nvPr/>
        </p:nvGrpSpPr>
        <p:grpSpPr>
          <a:xfrm>
            <a:off x="5458264" y="2554950"/>
            <a:ext cx="990600" cy="762000"/>
            <a:chOff x="228600" y="1066800"/>
            <a:chExt cx="1066800" cy="914400"/>
          </a:xfrm>
        </p:grpSpPr>
        <p:sp>
          <p:nvSpPr>
            <p:cNvPr id="25" name="Rounded Rectangle 24"/>
            <p:cNvSpPr/>
            <p:nvPr/>
          </p:nvSpPr>
          <p:spPr>
            <a:xfrm>
              <a:off x="228600" y="1066800"/>
              <a:ext cx="1066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480160" y="1200835"/>
              <a:ext cx="563680" cy="646331"/>
            </a:xfrm>
            <a:prstGeom prst="rect">
              <a:avLst/>
            </a:prstGeom>
            <a:noFill/>
          </p:spPr>
          <p:txBody>
            <a:bodyPr wrap="none" rtlCol="0">
              <a:spAutoFit/>
            </a:bodyPr>
            <a:lstStyle/>
            <a:p>
              <a:pPr algn="ctr"/>
              <a:r>
                <a:rPr lang="en-US" dirty="0" smtClean="0"/>
                <a:t>ALT </a:t>
              </a:r>
            </a:p>
            <a:p>
              <a:pPr algn="ctr"/>
              <a:r>
                <a:rPr lang="en-US" dirty="0" smtClean="0"/>
                <a:t>2</a:t>
              </a:r>
              <a:endParaRPr lang="en-US" dirty="0"/>
            </a:p>
          </p:txBody>
        </p:sp>
      </p:grpSp>
      <p:grpSp>
        <p:nvGrpSpPr>
          <p:cNvPr id="12" name="Group 88"/>
          <p:cNvGrpSpPr/>
          <p:nvPr/>
        </p:nvGrpSpPr>
        <p:grpSpPr>
          <a:xfrm>
            <a:off x="6477000" y="2554950"/>
            <a:ext cx="990600" cy="762000"/>
            <a:chOff x="381000" y="2209800"/>
            <a:chExt cx="1066800" cy="914400"/>
          </a:xfrm>
        </p:grpSpPr>
        <p:sp>
          <p:nvSpPr>
            <p:cNvPr id="24" name="Rounded Rectangle 23"/>
            <p:cNvSpPr/>
            <p:nvPr/>
          </p:nvSpPr>
          <p:spPr>
            <a:xfrm>
              <a:off x="381000" y="2209800"/>
              <a:ext cx="1066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32560" y="2343835"/>
              <a:ext cx="563680" cy="646331"/>
            </a:xfrm>
            <a:prstGeom prst="rect">
              <a:avLst/>
            </a:prstGeom>
            <a:noFill/>
          </p:spPr>
          <p:txBody>
            <a:bodyPr wrap="none" rtlCol="0">
              <a:spAutoFit/>
            </a:bodyPr>
            <a:lstStyle/>
            <a:p>
              <a:pPr algn="ctr"/>
              <a:r>
                <a:rPr lang="en-US" dirty="0" smtClean="0"/>
                <a:t>ALT </a:t>
              </a:r>
            </a:p>
            <a:p>
              <a:pPr algn="ctr"/>
              <a:r>
                <a:rPr lang="en-US" dirty="0"/>
                <a:t>3</a:t>
              </a:r>
            </a:p>
          </p:txBody>
        </p:sp>
      </p:grpSp>
      <p:grpSp>
        <p:nvGrpSpPr>
          <p:cNvPr id="13" name="Group 87"/>
          <p:cNvGrpSpPr/>
          <p:nvPr/>
        </p:nvGrpSpPr>
        <p:grpSpPr>
          <a:xfrm>
            <a:off x="4461804" y="3316950"/>
            <a:ext cx="990600" cy="762000"/>
            <a:chOff x="457200" y="3276600"/>
            <a:chExt cx="1066800" cy="914400"/>
          </a:xfrm>
        </p:grpSpPr>
        <p:sp>
          <p:nvSpPr>
            <p:cNvPr id="23" name="Rounded Rectangle 22"/>
            <p:cNvSpPr/>
            <p:nvPr/>
          </p:nvSpPr>
          <p:spPr>
            <a:xfrm>
              <a:off x="457200" y="3276600"/>
              <a:ext cx="1066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708760" y="3410635"/>
              <a:ext cx="563680" cy="646331"/>
            </a:xfrm>
            <a:prstGeom prst="rect">
              <a:avLst/>
            </a:prstGeom>
            <a:noFill/>
          </p:spPr>
          <p:txBody>
            <a:bodyPr wrap="none" rtlCol="0">
              <a:spAutoFit/>
            </a:bodyPr>
            <a:lstStyle/>
            <a:p>
              <a:pPr algn="ctr"/>
              <a:r>
                <a:rPr lang="en-US" dirty="0" smtClean="0"/>
                <a:t>ALT </a:t>
              </a:r>
            </a:p>
            <a:p>
              <a:pPr algn="ctr"/>
              <a:r>
                <a:rPr lang="en-US" dirty="0"/>
                <a:t>4</a:t>
              </a:r>
            </a:p>
          </p:txBody>
        </p:sp>
      </p:grpSp>
      <p:grpSp>
        <p:nvGrpSpPr>
          <p:cNvPr id="14" name="Group 86"/>
          <p:cNvGrpSpPr/>
          <p:nvPr/>
        </p:nvGrpSpPr>
        <p:grpSpPr>
          <a:xfrm>
            <a:off x="5458264" y="3316950"/>
            <a:ext cx="990600" cy="762000"/>
            <a:chOff x="304800" y="4343400"/>
            <a:chExt cx="1066800" cy="914400"/>
          </a:xfrm>
        </p:grpSpPr>
        <p:sp>
          <p:nvSpPr>
            <p:cNvPr id="22" name="Rounded Rectangle 21"/>
            <p:cNvSpPr/>
            <p:nvPr/>
          </p:nvSpPr>
          <p:spPr>
            <a:xfrm>
              <a:off x="304800" y="4343400"/>
              <a:ext cx="1066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56360" y="4477435"/>
              <a:ext cx="563680" cy="646331"/>
            </a:xfrm>
            <a:prstGeom prst="rect">
              <a:avLst/>
            </a:prstGeom>
            <a:noFill/>
          </p:spPr>
          <p:txBody>
            <a:bodyPr wrap="none" rtlCol="0">
              <a:spAutoFit/>
            </a:bodyPr>
            <a:lstStyle/>
            <a:p>
              <a:pPr algn="ctr"/>
              <a:r>
                <a:rPr lang="en-US" dirty="0" smtClean="0"/>
                <a:t>ALT </a:t>
              </a:r>
            </a:p>
            <a:p>
              <a:pPr algn="ctr"/>
              <a:r>
                <a:rPr lang="en-US" dirty="0" smtClean="0"/>
                <a:t>5</a:t>
              </a:r>
              <a:endParaRPr lang="en-US" dirty="0"/>
            </a:p>
          </p:txBody>
        </p:sp>
      </p:grpSp>
      <p:grpSp>
        <p:nvGrpSpPr>
          <p:cNvPr id="15" name="Group 85"/>
          <p:cNvGrpSpPr/>
          <p:nvPr/>
        </p:nvGrpSpPr>
        <p:grpSpPr>
          <a:xfrm>
            <a:off x="4495800" y="5069550"/>
            <a:ext cx="990600" cy="762000"/>
            <a:chOff x="152400" y="5486400"/>
            <a:chExt cx="1066800" cy="914400"/>
          </a:xfrm>
        </p:grpSpPr>
        <p:sp>
          <p:nvSpPr>
            <p:cNvPr id="17" name="Rounded Rectangle 16"/>
            <p:cNvSpPr/>
            <p:nvPr/>
          </p:nvSpPr>
          <p:spPr>
            <a:xfrm>
              <a:off x="152400" y="5486400"/>
              <a:ext cx="1066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03960" y="5620435"/>
              <a:ext cx="563680" cy="646331"/>
            </a:xfrm>
            <a:prstGeom prst="rect">
              <a:avLst/>
            </a:prstGeom>
            <a:noFill/>
          </p:spPr>
          <p:txBody>
            <a:bodyPr wrap="none" rtlCol="0">
              <a:spAutoFit/>
            </a:bodyPr>
            <a:lstStyle/>
            <a:p>
              <a:pPr algn="ctr"/>
              <a:r>
                <a:rPr lang="en-US" dirty="0" smtClean="0"/>
                <a:t>ALT </a:t>
              </a:r>
            </a:p>
            <a:p>
              <a:pPr algn="ctr"/>
              <a:r>
                <a:rPr lang="en-US" dirty="0" smtClean="0"/>
                <a:t>9</a:t>
              </a:r>
              <a:endParaRPr lang="en-US" dirty="0"/>
            </a:p>
          </p:txBody>
        </p:sp>
      </p:grpSp>
      <p:grpSp>
        <p:nvGrpSpPr>
          <p:cNvPr id="16" name="Group 64"/>
          <p:cNvGrpSpPr/>
          <p:nvPr/>
        </p:nvGrpSpPr>
        <p:grpSpPr>
          <a:xfrm>
            <a:off x="6477000" y="3316950"/>
            <a:ext cx="990600" cy="762000"/>
            <a:chOff x="7696200" y="1676400"/>
            <a:chExt cx="1066800" cy="914400"/>
          </a:xfrm>
        </p:grpSpPr>
        <p:sp>
          <p:nvSpPr>
            <p:cNvPr id="21" name="Rounded Rectangle 20"/>
            <p:cNvSpPr/>
            <p:nvPr/>
          </p:nvSpPr>
          <p:spPr>
            <a:xfrm>
              <a:off x="7696200" y="1676400"/>
              <a:ext cx="1066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7947760" y="1810435"/>
              <a:ext cx="563680" cy="646331"/>
            </a:xfrm>
            <a:prstGeom prst="rect">
              <a:avLst/>
            </a:prstGeom>
            <a:noFill/>
          </p:spPr>
          <p:txBody>
            <a:bodyPr wrap="none" rtlCol="0">
              <a:spAutoFit/>
            </a:bodyPr>
            <a:lstStyle/>
            <a:p>
              <a:pPr algn="ctr"/>
              <a:r>
                <a:rPr lang="en-US" dirty="0" smtClean="0"/>
                <a:t>ALT </a:t>
              </a:r>
            </a:p>
            <a:p>
              <a:pPr algn="ctr"/>
              <a:r>
                <a:rPr lang="en-US" dirty="0" smtClean="0"/>
                <a:t>6</a:t>
              </a:r>
              <a:endParaRPr lang="en-US" dirty="0"/>
            </a:p>
          </p:txBody>
        </p:sp>
      </p:grpSp>
      <p:grpSp>
        <p:nvGrpSpPr>
          <p:cNvPr id="18" name="Group 63"/>
          <p:cNvGrpSpPr/>
          <p:nvPr/>
        </p:nvGrpSpPr>
        <p:grpSpPr>
          <a:xfrm>
            <a:off x="6477000" y="4078950"/>
            <a:ext cx="990600" cy="762000"/>
            <a:chOff x="7772400" y="2671465"/>
            <a:chExt cx="1066800" cy="914400"/>
          </a:xfrm>
        </p:grpSpPr>
        <p:sp>
          <p:nvSpPr>
            <p:cNvPr id="20" name="Rounded Rectangle 19"/>
            <p:cNvSpPr/>
            <p:nvPr/>
          </p:nvSpPr>
          <p:spPr>
            <a:xfrm>
              <a:off x="7772400" y="2671465"/>
              <a:ext cx="1066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8023960" y="2805500"/>
              <a:ext cx="563680" cy="646331"/>
            </a:xfrm>
            <a:prstGeom prst="rect">
              <a:avLst/>
            </a:prstGeom>
            <a:noFill/>
          </p:spPr>
          <p:txBody>
            <a:bodyPr wrap="none" rtlCol="0">
              <a:spAutoFit/>
            </a:bodyPr>
            <a:lstStyle/>
            <a:p>
              <a:pPr algn="ctr"/>
              <a:r>
                <a:rPr lang="en-US" dirty="0" smtClean="0"/>
                <a:t>ALT </a:t>
              </a:r>
            </a:p>
            <a:p>
              <a:pPr algn="ctr"/>
              <a:r>
                <a:rPr lang="en-US" dirty="0" smtClean="0"/>
                <a:t>7</a:t>
              </a:r>
              <a:endParaRPr lang="en-US" dirty="0"/>
            </a:p>
          </p:txBody>
        </p:sp>
      </p:grpSp>
      <p:grpSp>
        <p:nvGrpSpPr>
          <p:cNvPr id="36" name="Group 62"/>
          <p:cNvGrpSpPr/>
          <p:nvPr/>
        </p:nvGrpSpPr>
        <p:grpSpPr>
          <a:xfrm>
            <a:off x="4495800" y="4231350"/>
            <a:ext cx="990600" cy="762000"/>
            <a:chOff x="7848600" y="3733800"/>
            <a:chExt cx="1066800" cy="914400"/>
          </a:xfrm>
        </p:grpSpPr>
        <p:sp>
          <p:nvSpPr>
            <p:cNvPr id="19" name="Rounded Rectangle 18"/>
            <p:cNvSpPr/>
            <p:nvPr/>
          </p:nvSpPr>
          <p:spPr>
            <a:xfrm>
              <a:off x="7848600" y="3733800"/>
              <a:ext cx="1066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8100160" y="3867835"/>
              <a:ext cx="563680" cy="646331"/>
            </a:xfrm>
            <a:prstGeom prst="rect">
              <a:avLst/>
            </a:prstGeom>
            <a:noFill/>
          </p:spPr>
          <p:txBody>
            <a:bodyPr wrap="none" rtlCol="0">
              <a:spAutoFit/>
            </a:bodyPr>
            <a:lstStyle/>
            <a:p>
              <a:pPr algn="ctr"/>
              <a:r>
                <a:rPr lang="en-US" dirty="0" smtClean="0"/>
                <a:t>ALT </a:t>
              </a:r>
            </a:p>
            <a:p>
              <a:pPr algn="ctr"/>
              <a:r>
                <a:rPr lang="en-US" dirty="0" smtClean="0"/>
                <a:t>8</a:t>
              </a:r>
              <a:endParaRPr lang="en-US" dirty="0"/>
            </a:p>
          </p:txBody>
        </p:sp>
      </p:grpSp>
      <p:grpSp>
        <p:nvGrpSpPr>
          <p:cNvPr id="37" name="Group 57"/>
          <p:cNvGrpSpPr/>
          <p:nvPr/>
        </p:nvGrpSpPr>
        <p:grpSpPr>
          <a:xfrm>
            <a:off x="1981200" y="1411950"/>
            <a:ext cx="685800" cy="762000"/>
            <a:chOff x="2133600" y="1143000"/>
            <a:chExt cx="685800" cy="762000"/>
          </a:xfrm>
        </p:grpSpPr>
        <p:sp>
          <p:nvSpPr>
            <p:cNvPr id="56" name="Rounded Rectangle 55"/>
            <p:cNvSpPr/>
            <p:nvPr/>
          </p:nvSpPr>
          <p:spPr>
            <a:xfrm>
              <a:off x="2133600" y="1143000"/>
              <a:ext cx="685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2204310" y="1295400"/>
              <a:ext cx="544380" cy="369332"/>
            </a:xfrm>
            <a:prstGeom prst="rect">
              <a:avLst/>
            </a:prstGeom>
            <a:noFill/>
          </p:spPr>
          <p:txBody>
            <a:bodyPr wrap="none" rtlCol="0">
              <a:spAutoFit/>
            </a:bodyPr>
            <a:lstStyle/>
            <a:p>
              <a:r>
                <a:rPr lang="en-US" dirty="0" smtClean="0"/>
                <a:t>PAR</a:t>
              </a:r>
              <a:endParaRPr lang="en-US" dirty="0"/>
            </a:p>
          </p:txBody>
        </p:sp>
      </p:grpSp>
      <p:sp>
        <p:nvSpPr>
          <p:cNvPr id="66" name="TextBox 65"/>
          <p:cNvSpPr txBox="1"/>
          <p:nvPr/>
        </p:nvSpPr>
        <p:spPr>
          <a:xfrm>
            <a:off x="3218688" y="6361902"/>
            <a:ext cx="343364" cy="369332"/>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nvGrpSpPr>
          <p:cNvPr id="39" name="Group 68"/>
          <p:cNvGrpSpPr/>
          <p:nvPr/>
        </p:nvGrpSpPr>
        <p:grpSpPr>
          <a:xfrm>
            <a:off x="2895600" y="3012150"/>
            <a:ext cx="914400" cy="646331"/>
            <a:chOff x="3124200" y="2755392"/>
            <a:chExt cx="914400" cy="646331"/>
          </a:xfrm>
        </p:grpSpPr>
        <p:sp>
          <p:nvSpPr>
            <p:cNvPr id="67" name="Rounded Rectangle 66"/>
            <p:cNvSpPr/>
            <p:nvPr/>
          </p:nvSpPr>
          <p:spPr>
            <a:xfrm>
              <a:off x="3124200" y="2819400"/>
              <a:ext cx="914400" cy="5334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3190909" y="2755392"/>
              <a:ext cx="780983" cy="646331"/>
            </a:xfrm>
            <a:prstGeom prst="rect">
              <a:avLst/>
            </a:prstGeom>
            <a:noFill/>
          </p:spPr>
          <p:txBody>
            <a:bodyPr wrap="none" rtlCol="0">
              <a:spAutoFit/>
            </a:bodyPr>
            <a:lstStyle/>
            <a:p>
              <a:pPr algn="ctr"/>
              <a:r>
                <a:rPr lang="en-US" sz="1200" dirty="0" smtClean="0"/>
                <a:t>Genomic </a:t>
              </a:r>
            </a:p>
            <a:p>
              <a:pPr algn="ctr"/>
              <a:r>
                <a:rPr lang="en-US" sz="1200" dirty="0" smtClean="0"/>
                <a:t>Region</a:t>
              </a:r>
            </a:p>
            <a:p>
              <a:pPr algn="ctr"/>
              <a:r>
                <a:rPr lang="en-US" sz="1200" dirty="0" smtClean="0"/>
                <a:t>(MHC)</a:t>
              </a:r>
              <a:endParaRPr lang="en-US" sz="1200" dirty="0"/>
            </a:p>
          </p:txBody>
        </p:sp>
      </p:grpSp>
      <p:grpSp>
        <p:nvGrpSpPr>
          <p:cNvPr id="40" name="Group 69"/>
          <p:cNvGrpSpPr/>
          <p:nvPr/>
        </p:nvGrpSpPr>
        <p:grpSpPr>
          <a:xfrm>
            <a:off x="2895600" y="3588067"/>
            <a:ext cx="914400" cy="646331"/>
            <a:chOff x="3124200" y="2755392"/>
            <a:chExt cx="914400" cy="646331"/>
          </a:xfrm>
        </p:grpSpPr>
        <p:sp>
          <p:nvSpPr>
            <p:cNvPr id="71" name="Rounded Rectangle 70"/>
            <p:cNvSpPr/>
            <p:nvPr/>
          </p:nvSpPr>
          <p:spPr>
            <a:xfrm>
              <a:off x="3124200" y="2819400"/>
              <a:ext cx="914400" cy="5334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3147211" y="2755392"/>
              <a:ext cx="868379" cy="646331"/>
            </a:xfrm>
            <a:prstGeom prst="rect">
              <a:avLst/>
            </a:prstGeom>
            <a:noFill/>
          </p:spPr>
          <p:txBody>
            <a:bodyPr wrap="none" rtlCol="0">
              <a:spAutoFit/>
            </a:bodyPr>
            <a:lstStyle/>
            <a:p>
              <a:pPr algn="ctr"/>
              <a:r>
                <a:rPr lang="en-US" sz="1200" dirty="0" smtClean="0"/>
                <a:t>Genomic </a:t>
              </a:r>
            </a:p>
            <a:p>
              <a:pPr algn="ctr"/>
              <a:r>
                <a:rPr lang="en-US" sz="1200" dirty="0" smtClean="0"/>
                <a:t>Region</a:t>
              </a:r>
            </a:p>
            <a:p>
              <a:pPr algn="ctr"/>
              <a:r>
                <a:rPr lang="en-US" sz="1200" dirty="0" smtClean="0"/>
                <a:t>(UGT2B17)</a:t>
              </a:r>
              <a:endParaRPr lang="en-US" sz="1200" dirty="0"/>
            </a:p>
          </p:txBody>
        </p:sp>
      </p:grpSp>
      <p:grpSp>
        <p:nvGrpSpPr>
          <p:cNvPr id="41" name="Group 72"/>
          <p:cNvGrpSpPr/>
          <p:nvPr/>
        </p:nvGrpSpPr>
        <p:grpSpPr>
          <a:xfrm>
            <a:off x="2895600" y="4163984"/>
            <a:ext cx="914400" cy="646331"/>
            <a:chOff x="3124200" y="2755392"/>
            <a:chExt cx="914400" cy="646331"/>
          </a:xfrm>
        </p:grpSpPr>
        <p:sp>
          <p:nvSpPr>
            <p:cNvPr id="74" name="Rounded Rectangle 73"/>
            <p:cNvSpPr/>
            <p:nvPr/>
          </p:nvSpPr>
          <p:spPr>
            <a:xfrm>
              <a:off x="3124200" y="2819400"/>
              <a:ext cx="914400" cy="5334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190909" y="2755392"/>
              <a:ext cx="780983" cy="646331"/>
            </a:xfrm>
            <a:prstGeom prst="rect">
              <a:avLst/>
            </a:prstGeom>
            <a:noFill/>
          </p:spPr>
          <p:txBody>
            <a:bodyPr wrap="none" rtlCol="0">
              <a:spAutoFit/>
            </a:bodyPr>
            <a:lstStyle/>
            <a:p>
              <a:pPr algn="ctr"/>
              <a:r>
                <a:rPr lang="en-US" sz="1200" dirty="0" smtClean="0"/>
                <a:t>Genomic </a:t>
              </a:r>
            </a:p>
            <a:p>
              <a:pPr algn="ctr"/>
              <a:r>
                <a:rPr lang="en-US" sz="1200" dirty="0" smtClean="0"/>
                <a:t>Region</a:t>
              </a:r>
            </a:p>
            <a:p>
              <a:pPr algn="ctr"/>
              <a:r>
                <a:rPr lang="en-US" sz="1200" dirty="0" smtClean="0"/>
                <a:t>(MAPT)</a:t>
              </a:r>
              <a:endParaRPr lang="en-US" sz="1200" dirty="0"/>
            </a:p>
          </p:txBody>
        </p:sp>
      </p:grpSp>
      <p:cxnSp>
        <p:nvCxnSpPr>
          <p:cNvPr id="110" name="Straight Arrow Connector 109"/>
          <p:cNvCxnSpPr>
            <a:stCxn id="67" idx="3"/>
            <a:endCxn id="26" idx="1"/>
          </p:cNvCxnSpPr>
          <p:nvPr/>
        </p:nvCxnSpPr>
        <p:spPr>
          <a:xfrm flipV="1">
            <a:off x="3810000" y="2935950"/>
            <a:ext cx="651804" cy="40690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67" idx="3"/>
            <a:endCxn id="25" idx="1"/>
          </p:cNvCxnSpPr>
          <p:nvPr/>
        </p:nvCxnSpPr>
        <p:spPr>
          <a:xfrm flipV="1">
            <a:off x="3810000" y="2935950"/>
            <a:ext cx="1648264" cy="40690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67" idx="3"/>
            <a:endCxn id="24" idx="1"/>
          </p:cNvCxnSpPr>
          <p:nvPr/>
        </p:nvCxnSpPr>
        <p:spPr>
          <a:xfrm flipV="1">
            <a:off x="3810000" y="2935950"/>
            <a:ext cx="2667000" cy="40690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67" idx="3"/>
            <a:endCxn id="21" idx="1"/>
          </p:cNvCxnSpPr>
          <p:nvPr/>
        </p:nvCxnSpPr>
        <p:spPr>
          <a:xfrm>
            <a:off x="3810000" y="3342858"/>
            <a:ext cx="2667000" cy="35509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67" idx="3"/>
            <a:endCxn id="22" idx="1"/>
          </p:cNvCxnSpPr>
          <p:nvPr/>
        </p:nvCxnSpPr>
        <p:spPr>
          <a:xfrm>
            <a:off x="3810000" y="3342858"/>
            <a:ext cx="1648264" cy="35509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67" idx="3"/>
            <a:endCxn id="23" idx="1"/>
          </p:cNvCxnSpPr>
          <p:nvPr/>
        </p:nvCxnSpPr>
        <p:spPr>
          <a:xfrm>
            <a:off x="3810000" y="3342858"/>
            <a:ext cx="651804" cy="35509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endCxn id="20" idx="1"/>
          </p:cNvCxnSpPr>
          <p:nvPr/>
        </p:nvCxnSpPr>
        <p:spPr>
          <a:xfrm>
            <a:off x="3886200" y="3316950"/>
            <a:ext cx="2590800" cy="11430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72" idx="3"/>
            <a:endCxn id="19" idx="1"/>
          </p:cNvCxnSpPr>
          <p:nvPr/>
        </p:nvCxnSpPr>
        <p:spPr>
          <a:xfrm>
            <a:off x="3786990" y="3911233"/>
            <a:ext cx="708810" cy="701117"/>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stCxn id="74" idx="3"/>
            <a:endCxn id="17" idx="1"/>
          </p:cNvCxnSpPr>
          <p:nvPr/>
        </p:nvCxnSpPr>
        <p:spPr>
          <a:xfrm>
            <a:off x="3810000" y="4494692"/>
            <a:ext cx="685800" cy="95585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2895600" y="4739901"/>
            <a:ext cx="2590800" cy="1929849"/>
            <a:chOff x="2895600" y="4394751"/>
            <a:chExt cx="2590800" cy="1929849"/>
          </a:xfrm>
        </p:grpSpPr>
        <p:grpSp>
          <p:nvGrpSpPr>
            <p:cNvPr id="38" name="Group 84"/>
            <p:cNvGrpSpPr/>
            <p:nvPr/>
          </p:nvGrpSpPr>
          <p:grpSpPr>
            <a:xfrm>
              <a:off x="4495800" y="5562600"/>
              <a:ext cx="990600" cy="762000"/>
              <a:chOff x="1371600" y="5867400"/>
              <a:chExt cx="1066800" cy="914400"/>
            </a:xfrm>
          </p:grpSpPr>
          <p:sp>
            <p:nvSpPr>
              <p:cNvPr id="61" name="Rounded Rectangle 60"/>
              <p:cNvSpPr/>
              <p:nvPr/>
            </p:nvSpPr>
            <p:spPr>
              <a:xfrm>
                <a:off x="1371600" y="5867400"/>
                <a:ext cx="1066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1452120" y="6107668"/>
                <a:ext cx="905761" cy="369332"/>
              </a:xfrm>
              <a:prstGeom prst="rect">
                <a:avLst/>
              </a:prstGeom>
              <a:noFill/>
            </p:spPr>
            <p:txBody>
              <a:bodyPr wrap="none" rtlCol="0">
                <a:spAutoFit/>
              </a:bodyPr>
              <a:lstStyle/>
              <a:p>
                <a:pPr algn="ctr"/>
                <a:r>
                  <a:rPr lang="en-US" dirty="0" smtClean="0"/>
                  <a:t>Patches</a:t>
                </a:r>
              </a:p>
            </p:txBody>
          </p:sp>
        </p:grpSp>
        <p:grpSp>
          <p:nvGrpSpPr>
            <p:cNvPr id="42" name="Group 75"/>
            <p:cNvGrpSpPr/>
            <p:nvPr/>
          </p:nvGrpSpPr>
          <p:grpSpPr>
            <a:xfrm>
              <a:off x="2895600" y="4394751"/>
              <a:ext cx="914400" cy="646331"/>
              <a:chOff x="3124200" y="2755392"/>
              <a:chExt cx="914400" cy="646331"/>
            </a:xfrm>
          </p:grpSpPr>
          <p:sp>
            <p:nvSpPr>
              <p:cNvPr id="77" name="Rounded Rectangle 76"/>
              <p:cNvSpPr/>
              <p:nvPr/>
            </p:nvSpPr>
            <p:spPr>
              <a:xfrm>
                <a:off x="3124200" y="2819400"/>
                <a:ext cx="914400" cy="5334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3190909" y="2755392"/>
                <a:ext cx="780983" cy="646331"/>
              </a:xfrm>
              <a:prstGeom prst="rect">
                <a:avLst/>
              </a:prstGeom>
              <a:noFill/>
            </p:spPr>
            <p:txBody>
              <a:bodyPr wrap="none" rtlCol="0">
                <a:spAutoFit/>
              </a:bodyPr>
              <a:lstStyle/>
              <a:p>
                <a:pPr algn="ctr"/>
                <a:r>
                  <a:rPr lang="en-US" sz="1200" dirty="0" smtClean="0"/>
                  <a:t>Genomic </a:t>
                </a:r>
              </a:p>
              <a:p>
                <a:pPr algn="ctr"/>
                <a:r>
                  <a:rPr lang="en-US" sz="1200" dirty="0" smtClean="0"/>
                  <a:t>Region</a:t>
                </a:r>
              </a:p>
              <a:p>
                <a:pPr algn="ctr"/>
                <a:r>
                  <a:rPr lang="en-US" sz="1200" dirty="0" smtClean="0"/>
                  <a:t>(ABO)</a:t>
                </a:r>
                <a:endParaRPr lang="en-US" sz="1200" dirty="0"/>
              </a:p>
            </p:txBody>
          </p:sp>
        </p:grpSp>
        <p:grpSp>
          <p:nvGrpSpPr>
            <p:cNvPr id="43" name="Group 78"/>
            <p:cNvGrpSpPr/>
            <p:nvPr/>
          </p:nvGrpSpPr>
          <p:grpSpPr>
            <a:xfrm>
              <a:off x="2895600" y="4970668"/>
              <a:ext cx="914400" cy="646331"/>
              <a:chOff x="3124200" y="2755392"/>
              <a:chExt cx="914400" cy="646331"/>
            </a:xfrm>
          </p:grpSpPr>
          <p:sp>
            <p:nvSpPr>
              <p:cNvPr id="80" name="Rounded Rectangle 79"/>
              <p:cNvSpPr/>
              <p:nvPr/>
            </p:nvSpPr>
            <p:spPr>
              <a:xfrm>
                <a:off x="3124200" y="2819400"/>
                <a:ext cx="914400" cy="5334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3190909" y="2755392"/>
                <a:ext cx="780983" cy="646331"/>
              </a:xfrm>
              <a:prstGeom prst="rect">
                <a:avLst/>
              </a:prstGeom>
              <a:noFill/>
            </p:spPr>
            <p:txBody>
              <a:bodyPr wrap="none" rtlCol="0">
                <a:spAutoFit/>
              </a:bodyPr>
              <a:lstStyle/>
              <a:p>
                <a:pPr algn="ctr"/>
                <a:r>
                  <a:rPr lang="en-US" sz="1200" dirty="0" smtClean="0"/>
                  <a:t>Genomic </a:t>
                </a:r>
              </a:p>
              <a:p>
                <a:pPr algn="ctr"/>
                <a:r>
                  <a:rPr lang="en-US" sz="1200" dirty="0" smtClean="0"/>
                  <a:t>Region</a:t>
                </a:r>
              </a:p>
              <a:p>
                <a:pPr algn="ctr"/>
                <a:r>
                  <a:rPr lang="en-US" sz="1200" dirty="0" smtClean="0"/>
                  <a:t>(SMA)</a:t>
                </a:r>
                <a:endParaRPr lang="en-US" sz="1200" dirty="0"/>
              </a:p>
            </p:txBody>
          </p:sp>
        </p:grpSp>
        <p:grpSp>
          <p:nvGrpSpPr>
            <p:cNvPr id="44" name="Group 81"/>
            <p:cNvGrpSpPr/>
            <p:nvPr/>
          </p:nvGrpSpPr>
          <p:grpSpPr>
            <a:xfrm>
              <a:off x="2895600" y="5544157"/>
              <a:ext cx="914400" cy="646331"/>
              <a:chOff x="3124200" y="2755392"/>
              <a:chExt cx="914400" cy="646331"/>
            </a:xfrm>
          </p:grpSpPr>
          <p:sp>
            <p:nvSpPr>
              <p:cNvPr id="83" name="Rounded Rectangle 82"/>
              <p:cNvSpPr/>
              <p:nvPr/>
            </p:nvSpPr>
            <p:spPr>
              <a:xfrm>
                <a:off x="3124200" y="2819400"/>
                <a:ext cx="914400" cy="5334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3174975" y="2755392"/>
                <a:ext cx="812851" cy="646331"/>
              </a:xfrm>
              <a:prstGeom prst="rect">
                <a:avLst/>
              </a:prstGeom>
              <a:noFill/>
            </p:spPr>
            <p:txBody>
              <a:bodyPr wrap="none" rtlCol="0">
                <a:spAutoFit/>
              </a:bodyPr>
              <a:lstStyle/>
              <a:p>
                <a:pPr algn="ctr"/>
                <a:r>
                  <a:rPr lang="en-US" sz="1200" dirty="0" smtClean="0"/>
                  <a:t>Genomic </a:t>
                </a:r>
              </a:p>
              <a:p>
                <a:pPr algn="ctr"/>
                <a:r>
                  <a:rPr lang="en-US" sz="1200" dirty="0" smtClean="0"/>
                  <a:t>Region</a:t>
                </a:r>
              </a:p>
              <a:p>
                <a:pPr algn="ctr"/>
                <a:r>
                  <a:rPr lang="en-US" sz="1200" dirty="0" smtClean="0"/>
                  <a:t>(PECAM1)</a:t>
                </a:r>
                <a:endParaRPr lang="en-US" sz="1200" dirty="0"/>
              </a:p>
            </p:txBody>
          </p:sp>
        </p:grpSp>
        <p:cxnSp>
          <p:nvCxnSpPr>
            <p:cNvPr id="131" name="Straight Arrow Connector 130"/>
            <p:cNvCxnSpPr>
              <a:stCxn id="77" idx="3"/>
              <a:endCxn id="61" idx="1"/>
            </p:cNvCxnSpPr>
            <p:nvPr/>
          </p:nvCxnSpPr>
          <p:spPr>
            <a:xfrm>
              <a:off x="3810000" y="4725459"/>
              <a:ext cx="685800" cy="121814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80" idx="3"/>
              <a:endCxn id="61" idx="1"/>
            </p:cNvCxnSpPr>
            <p:nvPr/>
          </p:nvCxnSpPr>
          <p:spPr>
            <a:xfrm>
              <a:off x="3810000" y="5301376"/>
              <a:ext cx="685800" cy="642224"/>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83" idx="3"/>
              <a:endCxn id="61" idx="1"/>
            </p:cNvCxnSpPr>
            <p:nvPr/>
          </p:nvCxnSpPr>
          <p:spPr>
            <a:xfrm>
              <a:off x="3810000" y="5874865"/>
              <a:ext cx="685800" cy="6873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76" name="Rectangle 75"/>
          <p:cNvSpPr/>
          <p:nvPr/>
        </p:nvSpPr>
        <p:spPr>
          <a:xfrm>
            <a:off x="-60960" y="-109161"/>
            <a:ext cx="2408908" cy="646331"/>
          </a:xfrm>
          <a:prstGeom prst="rect">
            <a:avLst/>
          </a:prstGeom>
        </p:spPr>
        <p:txBody>
          <a:bodyPr wrap="none">
            <a:spAutoFit/>
          </a:bodyPr>
          <a:lstStyle/>
          <a:p>
            <a:r>
              <a:rPr lang="en-US" sz="3600" dirty="0" smtClean="0">
                <a:solidFill>
                  <a:srgbClr val="008000"/>
                </a:solidFill>
                <a:latin typeface="+mj-lt"/>
                <a:cs typeface="Consolas"/>
              </a:rPr>
              <a:t>Data Model</a:t>
            </a:r>
            <a:endParaRPr lang="en-US" sz="3600" dirty="0">
              <a:solidFill>
                <a:srgbClr val="008000"/>
              </a:solidFill>
              <a:latin typeface="+mj-lt"/>
            </a:endParaRPr>
          </a:p>
        </p:txBody>
      </p:sp>
    </p:spTree>
    <p:extLst>
      <p:ext uri="{BB962C8B-B14F-4D97-AF65-F5344CB8AC3E}">
        <p14:creationId xmlns:p14="http://schemas.microsoft.com/office/powerpoint/2010/main" val="827098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2278463" y="294444"/>
            <a:ext cx="4307389" cy="400110"/>
            <a:chOff x="2428808" y="766054"/>
            <a:chExt cx="4307389" cy="400110"/>
          </a:xfrm>
        </p:grpSpPr>
        <p:sp>
          <p:nvSpPr>
            <p:cNvPr id="46" name="Rectangle 45"/>
            <p:cNvSpPr/>
            <p:nvPr/>
          </p:nvSpPr>
          <p:spPr>
            <a:xfrm>
              <a:off x="2428808" y="766054"/>
              <a:ext cx="2124049" cy="400110"/>
            </a:xfrm>
            <a:prstGeom prst="rect">
              <a:avLst/>
            </a:prstGeom>
          </p:spPr>
          <p:txBody>
            <a:bodyPr wrap="none">
              <a:spAutoFit/>
            </a:bodyPr>
            <a:lstStyle/>
            <a:p>
              <a:r>
                <a:rPr lang="en-US" sz="2000" dirty="0" smtClean="0">
                  <a:solidFill>
                    <a:schemeClr val="bg1"/>
                  </a:solidFill>
                </a:rPr>
                <a:t>GCA_000001405.6</a:t>
              </a:r>
              <a:endParaRPr lang="en-US" sz="2000" dirty="0">
                <a:solidFill>
                  <a:schemeClr val="bg1"/>
                </a:solidFill>
              </a:endParaRPr>
            </a:p>
          </p:txBody>
        </p:sp>
        <p:sp>
          <p:nvSpPr>
            <p:cNvPr id="47" name="Rectangle 46"/>
            <p:cNvSpPr/>
            <p:nvPr/>
          </p:nvSpPr>
          <p:spPr>
            <a:xfrm>
              <a:off x="4413651" y="766054"/>
              <a:ext cx="2322546" cy="400110"/>
            </a:xfrm>
            <a:prstGeom prst="rect">
              <a:avLst/>
            </a:prstGeom>
          </p:spPr>
          <p:txBody>
            <a:bodyPr wrap="none">
              <a:spAutoFit/>
            </a:bodyPr>
            <a:lstStyle/>
            <a:p>
              <a:r>
                <a:rPr lang="en-US" sz="2000" dirty="0" smtClean="0">
                  <a:solidFill>
                    <a:schemeClr val="bg1"/>
                  </a:solidFill>
                </a:rPr>
                <a:t>/GCF_000001405.17</a:t>
              </a:r>
              <a:endParaRPr lang="en-US" sz="2000" dirty="0">
                <a:solidFill>
                  <a:schemeClr val="bg1"/>
                </a:solidFill>
              </a:endParaRPr>
            </a:p>
          </p:txBody>
        </p:sp>
      </p:grpSp>
      <p:grpSp>
        <p:nvGrpSpPr>
          <p:cNvPr id="55" name="Group 54"/>
          <p:cNvGrpSpPr/>
          <p:nvPr/>
        </p:nvGrpSpPr>
        <p:grpSpPr>
          <a:xfrm>
            <a:off x="72405" y="950038"/>
            <a:ext cx="4141732" cy="1581364"/>
            <a:chOff x="72406" y="675718"/>
            <a:chExt cx="4141732" cy="1581364"/>
          </a:xfrm>
        </p:grpSpPr>
        <p:grpSp>
          <p:nvGrpSpPr>
            <p:cNvPr id="2" name="Group 36"/>
            <p:cNvGrpSpPr/>
            <p:nvPr/>
          </p:nvGrpSpPr>
          <p:grpSpPr>
            <a:xfrm>
              <a:off x="72406" y="675718"/>
              <a:ext cx="2122467" cy="1581364"/>
              <a:chOff x="2362200" y="1219200"/>
              <a:chExt cx="1676400" cy="1600200"/>
            </a:xfrm>
          </p:grpSpPr>
          <p:sp>
            <p:nvSpPr>
              <p:cNvPr id="6" name="Rounded Rectangle 5"/>
              <p:cNvSpPr/>
              <p:nvPr/>
            </p:nvSpPr>
            <p:spPr>
              <a:xfrm>
                <a:off x="2362200" y="1219200"/>
                <a:ext cx="1676400" cy="16002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657864" y="1600200"/>
                <a:ext cx="1075936" cy="646331"/>
              </a:xfrm>
              <a:prstGeom prst="rect">
                <a:avLst/>
              </a:prstGeom>
              <a:noFill/>
            </p:spPr>
            <p:txBody>
              <a:bodyPr wrap="none" rtlCol="0">
                <a:spAutoFit/>
              </a:bodyPr>
              <a:lstStyle/>
              <a:p>
                <a:pPr algn="ctr"/>
                <a:r>
                  <a:rPr lang="en-US" dirty="0" smtClean="0"/>
                  <a:t>Primary </a:t>
                </a:r>
              </a:p>
              <a:p>
                <a:pPr algn="ctr"/>
                <a:r>
                  <a:rPr lang="en-US" dirty="0" smtClean="0"/>
                  <a:t>Assembly</a:t>
                </a:r>
                <a:endParaRPr lang="en-US" dirty="0"/>
              </a:p>
            </p:txBody>
          </p:sp>
        </p:grpSp>
        <p:sp>
          <p:nvSpPr>
            <p:cNvPr id="48" name="TextBox 47"/>
            <p:cNvSpPr txBox="1"/>
            <p:nvPr/>
          </p:nvSpPr>
          <p:spPr>
            <a:xfrm>
              <a:off x="2194873" y="1094967"/>
              <a:ext cx="2019265" cy="646331"/>
            </a:xfrm>
            <a:prstGeom prst="rect">
              <a:avLst/>
            </a:prstGeom>
            <a:noFill/>
            <a:ln>
              <a:solidFill>
                <a:schemeClr val="bg1">
                  <a:lumMod val="50000"/>
                </a:schemeClr>
              </a:solidFill>
            </a:ln>
          </p:spPr>
          <p:txBody>
            <a:bodyPr wrap="none" rtlCol="0">
              <a:spAutoFit/>
            </a:bodyPr>
            <a:lstStyle/>
            <a:p>
              <a:r>
                <a:rPr lang="en-US" dirty="0" smtClean="0"/>
                <a:t>GCA_000001305.1/</a:t>
              </a:r>
            </a:p>
            <a:p>
              <a:r>
                <a:rPr lang="en-US" dirty="0" smtClean="0"/>
                <a:t>GCF_000001305.13</a:t>
              </a:r>
              <a:endParaRPr lang="en-US" dirty="0"/>
            </a:p>
          </p:txBody>
        </p:sp>
      </p:grpSp>
      <p:grpSp>
        <p:nvGrpSpPr>
          <p:cNvPr id="59" name="Group 58"/>
          <p:cNvGrpSpPr/>
          <p:nvPr/>
        </p:nvGrpSpPr>
        <p:grpSpPr>
          <a:xfrm>
            <a:off x="72405" y="4055032"/>
            <a:ext cx="3009865" cy="762000"/>
            <a:chOff x="73195" y="3813193"/>
            <a:chExt cx="3009865" cy="762000"/>
          </a:xfrm>
        </p:grpSpPr>
        <p:grpSp>
          <p:nvGrpSpPr>
            <p:cNvPr id="10" name="Group 90"/>
            <p:cNvGrpSpPr/>
            <p:nvPr/>
          </p:nvGrpSpPr>
          <p:grpSpPr>
            <a:xfrm>
              <a:off x="73195" y="3813193"/>
              <a:ext cx="990600" cy="762000"/>
              <a:chOff x="228600" y="0"/>
              <a:chExt cx="1066800" cy="914400"/>
            </a:xfrm>
          </p:grpSpPr>
          <p:sp>
            <p:nvSpPr>
              <p:cNvPr id="26" name="Rounded Rectangle 25"/>
              <p:cNvSpPr/>
              <p:nvPr/>
            </p:nvSpPr>
            <p:spPr>
              <a:xfrm>
                <a:off x="228600" y="0"/>
                <a:ext cx="1066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80160" y="134035"/>
                <a:ext cx="563680" cy="646331"/>
              </a:xfrm>
              <a:prstGeom prst="rect">
                <a:avLst/>
              </a:prstGeom>
              <a:noFill/>
            </p:spPr>
            <p:txBody>
              <a:bodyPr wrap="none" rtlCol="0">
                <a:spAutoFit/>
              </a:bodyPr>
              <a:lstStyle/>
              <a:p>
                <a:pPr algn="ctr"/>
                <a:r>
                  <a:rPr lang="en-US" dirty="0" smtClean="0"/>
                  <a:t>ALT </a:t>
                </a:r>
              </a:p>
              <a:p>
                <a:pPr algn="ctr"/>
                <a:r>
                  <a:rPr lang="en-US" dirty="0"/>
                  <a:t>1</a:t>
                </a:r>
              </a:p>
            </p:txBody>
          </p:sp>
        </p:grpSp>
        <p:sp>
          <p:nvSpPr>
            <p:cNvPr id="49" name="TextBox 48"/>
            <p:cNvSpPr txBox="1"/>
            <p:nvPr/>
          </p:nvSpPr>
          <p:spPr>
            <a:xfrm>
              <a:off x="1063795" y="3896231"/>
              <a:ext cx="2019265" cy="646331"/>
            </a:xfrm>
            <a:prstGeom prst="rect">
              <a:avLst/>
            </a:prstGeom>
            <a:noFill/>
            <a:ln>
              <a:solidFill>
                <a:srgbClr val="7F7F7F"/>
              </a:solidFill>
            </a:ln>
          </p:spPr>
          <p:txBody>
            <a:bodyPr wrap="none" rtlCol="0">
              <a:spAutoFit/>
            </a:bodyPr>
            <a:lstStyle/>
            <a:p>
              <a:r>
                <a:rPr lang="en-US" dirty="0" smtClean="0"/>
                <a:t>GCA_000001315.1/</a:t>
              </a:r>
            </a:p>
            <a:p>
              <a:r>
                <a:rPr lang="en-US" dirty="0" smtClean="0"/>
                <a:t>GCF_000001315.1</a:t>
              </a:r>
            </a:p>
          </p:txBody>
        </p:sp>
      </p:grpSp>
      <p:grpSp>
        <p:nvGrpSpPr>
          <p:cNvPr id="60" name="Group 59"/>
          <p:cNvGrpSpPr/>
          <p:nvPr/>
        </p:nvGrpSpPr>
        <p:grpSpPr>
          <a:xfrm>
            <a:off x="72405" y="5007347"/>
            <a:ext cx="3009865" cy="762000"/>
            <a:chOff x="72405" y="4687183"/>
            <a:chExt cx="3009865" cy="762000"/>
          </a:xfrm>
        </p:grpSpPr>
        <p:grpSp>
          <p:nvGrpSpPr>
            <p:cNvPr id="11" name="Group 89"/>
            <p:cNvGrpSpPr/>
            <p:nvPr/>
          </p:nvGrpSpPr>
          <p:grpSpPr>
            <a:xfrm>
              <a:off x="72405" y="4687183"/>
              <a:ext cx="990600" cy="762000"/>
              <a:chOff x="228600" y="1066800"/>
              <a:chExt cx="1066800" cy="914400"/>
            </a:xfrm>
          </p:grpSpPr>
          <p:sp>
            <p:nvSpPr>
              <p:cNvPr id="25" name="Rounded Rectangle 24"/>
              <p:cNvSpPr/>
              <p:nvPr/>
            </p:nvSpPr>
            <p:spPr>
              <a:xfrm>
                <a:off x="228600" y="1066800"/>
                <a:ext cx="1066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480160" y="1200835"/>
                <a:ext cx="563680" cy="646331"/>
              </a:xfrm>
              <a:prstGeom prst="rect">
                <a:avLst/>
              </a:prstGeom>
              <a:noFill/>
            </p:spPr>
            <p:txBody>
              <a:bodyPr wrap="none" rtlCol="0">
                <a:spAutoFit/>
              </a:bodyPr>
              <a:lstStyle/>
              <a:p>
                <a:pPr algn="ctr"/>
                <a:r>
                  <a:rPr lang="en-US" dirty="0" smtClean="0"/>
                  <a:t>ALT </a:t>
                </a:r>
              </a:p>
              <a:p>
                <a:pPr algn="ctr"/>
                <a:r>
                  <a:rPr lang="en-US" dirty="0" smtClean="0"/>
                  <a:t>2</a:t>
                </a:r>
                <a:endParaRPr lang="en-US" dirty="0"/>
              </a:p>
            </p:txBody>
          </p:sp>
        </p:grpSp>
        <p:sp>
          <p:nvSpPr>
            <p:cNvPr id="50" name="TextBox 49"/>
            <p:cNvSpPr txBox="1"/>
            <p:nvPr/>
          </p:nvSpPr>
          <p:spPr>
            <a:xfrm>
              <a:off x="1063005" y="4745018"/>
              <a:ext cx="2019265" cy="646331"/>
            </a:xfrm>
            <a:prstGeom prst="rect">
              <a:avLst/>
            </a:prstGeom>
            <a:noFill/>
            <a:ln>
              <a:solidFill>
                <a:srgbClr val="7F7F7F"/>
              </a:solidFill>
            </a:ln>
          </p:spPr>
          <p:txBody>
            <a:bodyPr wrap="none" rtlCol="0">
              <a:spAutoFit/>
            </a:bodyPr>
            <a:lstStyle/>
            <a:p>
              <a:r>
                <a:rPr lang="en-US" dirty="0" smtClean="0"/>
                <a:t>GCA_000001325.1/</a:t>
              </a:r>
              <a:br>
                <a:rPr lang="en-US" dirty="0" smtClean="0"/>
              </a:br>
              <a:r>
                <a:rPr lang="en-US" dirty="0" smtClean="0"/>
                <a:t>GCF_000001325.2</a:t>
              </a:r>
              <a:endParaRPr lang="en-US" dirty="0"/>
            </a:p>
          </p:txBody>
        </p:sp>
      </p:grpSp>
      <p:grpSp>
        <p:nvGrpSpPr>
          <p:cNvPr id="63" name="Group 62"/>
          <p:cNvGrpSpPr/>
          <p:nvPr/>
        </p:nvGrpSpPr>
        <p:grpSpPr>
          <a:xfrm>
            <a:off x="72405" y="5959663"/>
            <a:ext cx="3009865" cy="762000"/>
            <a:chOff x="73195" y="5685343"/>
            <a:chExt cx="3009865" cy="762000"/>
          </a:xfrm>
        </p:grpSpPr>
        <p:grpSp>
          <p:nvGrpSpPr>
            <p:cNvPr id="12" name="Group 88"/>
            <p:cNvGrpSpPr/>
            <p:nvPr/>
          </p:nvGrpSpPr>
          <p:grpSpPr>
            <a:xfrm>
              <a:off x="73195" y="5685343"/>
              <a:ext cx="990600" cy="762000"/>
              <a:chOff x="381000" y="2209800"/>
              <a:chExt cx="1066800" cy="914400"/>
            </a:xfrm>
          </p:grpSpPr>
          <p:sp>
            <p:nvSpPr>
              <p:cNvPr id="24" name="Rounded Rectangle 23"/>
              <p:cNvSpPr/>
              <p:nvPr/>
            </p:nvSpPr>
            <p:spPr>
              <a:xfrm>
                <a:off x="381000" y="2209800"/>
                <a:ext cx="1066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32560" y="2343835"/>
                <a:ext cx="563680" cy="646331"/>
              </a:xfrm>
              <a:prstGeom prst="rect">
                <a:avLst/>
              </a:prstGeom>
              <a:noFill/>
            </p:spPr>
            <p:txBody>
              <a:bodyPr wrap="none" rtlCol="0">
                <a:spAutoFit/>
              </a:bodyPr>
              <a:lstStyle/>
              <a:p>
                <a:pPr algn="ctr"/>
                <a:r>
                  <a:rPr lang="en-US" dirty="0" smtClean="0"/>
                  <a:t>ALT </a:t>
                </a:r>
              </a:p>
              <a:p>
                <a:pPr algn="ctr"/>
                <a:r>
                  <a:rPr lang="en-US" dirty="0"/>
                  <a:t>3</a:t>
                </a:r>
              </a:p>
            </p:txBody>
          </p:sp>
        </p:grpSp>
        <p:sp>
          <p:nvSpPr>
            <p:cNvPr id="82" name="TextBox 81"/>
            <p:cNvSpPr txBox="1"/>
            <p:nvPr/>
          </p:nvSpPr>
          <p:spPr>
            <a:xfrm>
              <a:off x="1063795" y="5743178"/>
              <a:ext cx="2019265" cy="646331"/>
            </a:xfrm>
            <a:prstGeom prst="rect">
              <a:avLst/>
            </a:prstGeom>
            <a:noFill/>
            <a:ln>
              <a:solidFill>
                <a:srgbClr val="7F7F7F"/>
              </a:solidFill>
            </a:ln>
          </p:spPr>
          <p:txBody>
            <a:bodyPr wrap="none" rtlCol="0">
              <a:spAutoFit/>
            </a:bodyPr>
            <a:lstStyle/>
            <a:p>
              <a:r>
                <a:rPr lang="en-US" dirty="0" smtClean="0"/>
                <a:t>GCA_000001335.1/</a:t>
              </a:r>
            </a:p>
            <a:p>
              <a:r>
                <a:rPr lang="en-US" dirty="0" smtClean="0"/>
                <a:t>GCF_000001335.1</a:t>
              </a:r>
              <a:endParaRPr lang="en-US" dirty="0"/>
            </a:p>
          </p:txBody>
        </p:sp>
      </p:grpSp>
      <p:grpSp>
        <p:nvGrpSpPr>
          <p:cNvPr id="64" name="Group 63"/>
          <p:cNvGrpSpPr/>
          <p:nvPr/>
        </p:nvGrpSpPr>
        <p:grpSpPr>
          <a:xfrm>
            <a:off x="5510729" y="714521"/>
            <a:ext cx="3009865" cy="762000"/>
            <a:chOff x="4918032" y="714521"/>
            <a:chExt cx="3009865" cy="762000"/>
          </a:xfrm>
        </p:grpSpPr>
        <p:grpSp>
          <p:nvGrpSpPr>
            <p:cNvPr id="13" name="Group 87"/>
            <p:cNvGrpSpPr/>
            <p:nvPr/>
          </p:nvGrpSpPr>
          <p:grpSpPr>
            <a:xfrm>
              <a:off x="4918032" y="714521"/>
              <a:ext cx="990600" cy="762000"/>
              <a:chOff x="457200" y="3276600"/>
              <a:chExt cx="1066800" cy="914400"/>
            </a:xfrm>
          </p:grpSpPr>
          <p:sp>
            <p:nvSpPr>
              <p:cNvPr id="23" name="Rounded Rectangle 22"/>
              <p:cNvSpPr/>
              <p:nvPr/>
            </p:nvSpPr>
            <p:spPr>
              <a:xfrm>
                <a:off x="457200" y="3276600"/>
                <a:ext cx="1066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708760" y="3410635"/>
                <a:ext cx="563680" cy="646331"/>
              </a:xfrm>
              <a:prstGeom prst="rect">
                <a:avLst/>
              </a:prstGeom>
              <a:noFill/>
            </p:spPr>
            <p:txBody>
              <a:bodyPr wrap="none" rtlCol="0">
                <a:spAutoFit/>
              </a:bodyPr>
              <a:lstStyle/>
              <a:p>
                <a:pPr algn="ctr"/>
                <a:r>
                  <a:rPr lang="en-US" dirty="0" smtClean="0"/>
                  <a:t>ALT </a:t>
                </a:r>
              </a:p>
              <a:p>
                <a:pPr algn="ctr"/>
                <a:r>
                  <a:rPr lang="en-US" dirty="0"/>
                  <a:t>4</a:t>
                </a:r>
              </a:p>
            </p:txBody>
          </p:sp>
        </p:grpSp>
        <p:sp>
          <p:nvSpPr>
            <p:cNvPr id="85" name="TextBox 84"/>
            <p:cNvSpPr txBox="1"/>
            <p:nvPr/>
          </p:nvSpPr>
          <p:spPr>
            <a:xfrm>
              <a:off x="5908632" y="772356"/>
              <a:ext cx="2019265" cy="646331"/>
            </a:xfrm>
            <a:prstGeom prst="rect">
              <a:avLst/>
            </a:prstGeom>
            <a:noFill/>
            <a:ln>
              <a:solidFill>
                <a:srgbClr val="7F7F7F"/>
              </a:solidFill>
            </a:ln>
          </p:spPr>
          <p:txBody>
            <a:bodyPr wrap="none" rtlCol="0">
              <a:spAutoFit/>
            </a:bodyPr>
            <a:lstStyle/>
            <a:p>
              <a:r>
                <a:rPr lang="en-US" dirty="0" smtClean="0"/>
                <a:t>GCA_000001345.1/</a:t>
              </a:r>
            </a:p>
            <a:p>
              <a:r>
                <a:rPr lang="en-US" dirty="0" smtClean="0"/>
                <a:t>GCF_000001345.1</a:t>
              </a:r>
              <a:endParaRPr lang="en-US" dirty="0"/>
            </a:p>
          </p:txBody>
        </p:sp>
      </p:grpSp>
      <p:grpSp>
        <p:nvGrpSpPr>
          <p:cNvPr id="65" name="Group 64"/>
          <p:cNvGrpSpPr/>
          <p:nvPr/>
        </p:nvGrpSpPr>
        <p:grpSpPr>
          <a:xfrm>
            <a:off x="5510729" y="1606491"/>
            <a:ext cx="2971800" cy="762000"/>
            <a:chOff x="4511478" y="1690923"/>
            <a:chExt cx="2971800" cy="762000"/>
          </a:xfrm>
        </p:grpSpPr>
        <p:grpSp>
          <p:nvGrpSpPr>
            <p:cNvPr id="14" name="Group 86"/>
            <p:cNvGrpSpPr/>
            <p:nvPr/>
          </p:nvGrpSpPr>
          <p:grpSpPr>
            <a:xfrm>
              <a:off x="4511478" y="1690923"/>
              <a:ext cx="990600" cy="762000"/>
              <a:chOff x="304800" y="4343400"/>
              <a:chExt cx="1066800" cy="914400"/>
            </a:xfrm>
          </p:grpSpPr>
          <p:sp>
            <p:nvSpPr>
              <p:cNvPr id="22" name="Rounded Rectangle 21"/>
              <p:cNvSpPr/>
              <p:nvPr/>
            </p:nvSpPr>
            <p:spPr>
              <a:xfrm>
                <a:off x="304800" y="4343400"/>
                <a:ext cx="1066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56360" y="4477435"/>
                <a:ext cx="563680" cy="646331"/>
              </a:xfrm>
              <a:prstGeom prst="rect">
                <a:avLst/>
              </a:prstGeom>
              <a:noFill/>
            </p:spPr>
            <p:txBody>
              <a:bodyPr wrap="none" rtlCol="0">
                <a:spAutoFit/>
              </a:bodyPr>
              <a:lstStyle/>
              <a:p>
                <a:pPr algn="ctr"/>
                <a:r>
                  <a:rPr lang="en-US" dirty="0" smtClean="0"/>
                  <a:t>ALT </a:t>
                </a:r>
              </a:p>
              <a:p>
                <a:pPr algn="ctr"/>
                <a:r>
                  <a:rPr lang="en-US" dirty="0" smtClean="0"/>
                  <a:t>5</a:t>
                </a:r>
                <a:endParaRPr lang="en-US" dirty="0"/>
              </a:p>
            </p:txBody>
          </p:sp>
        </p:grpSp>
        <p:sp>
          <p:nvSpPr>
            <p:cNvPr id="86" name="TextBox 85"/>
            <p:cNvSpPr txBox="1"/>
            <p:nvPr/>
          </p:nvSpPr>
          <p:spPr>
            <a:xfrm>
              <a:off x="5464013" y="1748758"/>
              <a:ext cx="2019265" cy="646331"/>
            </a:xfrm>
            <a:prstGeom prst="rect">
              <a:avLst/>
            </a:prstGeom>
            <a:noFill/>
            <a:ln>
              <a:solidFill>
                <a:srgbClr val="7F7F7F"/>
              </a:solidFill>
            </a:ln>
          </p:spPr>
          <p:txBody>
            <a:bodyPr wrap="none" rtlCol="0">
              <a:spAutoFit/>
            </a:bodyPr>
            <a:lstStyle/>
            <a:p>
              <a:r>
                <a:rPr lang="en-US" dirty="0" smtClean="0"/>
                <a:t>GCA_000001355.1/</a:t>
              </a:r>
            </a:p>
            <a:p>
              <a:r>
                <a:rPr lang="en-US" dirty="0" smtClean="0"/>
                <a:t>GCF_000001355.1</a:t>
              </a:r>
              <a:endParaRPr lang="en-US" dirty="0"/>
            </a:p>
          </p:txBody>
        </p:sp>
      </p:grpSp>
      <p:grpSp>
        <p:nvGrpSpPr>
          <p:cNvPr id="69" name="Group 68"/>
          <p:cNvGrpSpPr/>
          <p:nvPr/>
        </p:nvGrpSpPr>
        <p:grpSpPr>
          <a:xfrm>
            <a:off x="5510729" y="2498461"/>
            <a:ext cx="2985536" cy="762000"/>
            <a:chOff x="4520129" y="2618803"/>
            <a:chExt cx="2985536" cy="762000"/>
          </a:xfrm>
        </p:grpSpPr>
        <p:grpSp>
          <p:nvGrpSpPr>
            <p:cNvPr id="16" name="Group 64"/>
            <p:cNvGrpSpPr/>
            <p:nvPr/>
          </p:nvGrpSpPr>
          <p:grpSpPr>
            <a:xfrm>
              <a:off x="4520129" y="2618803"/>
              <a:ext cx="990600" cy="762000"/>
              <a:chOff x="7696200" y="1676400"/>
              <a:chExt cx="1066800" cy="914400"/>
            </a:xfrm>
          </p:grpSpPr>
          <p:sp>
            <p:nvSpPr>
              <p:cNvPr id="21" name="Rounded Rectangle 20"/>
              <p:cNvSpPr/>
              <p:nvPr/>
            </p:nvSpPr>
            <p:spPr>
              <a:xfrm>
                <a:off x="7696200" y="1676400"/>
                <a:ext cx="1066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7947760" y="1810435"/>
                <a:ext cx="563680" cy="646331"/>
              </a:xfrm>
              <a:prstGeom prst="rect">
                <a:avLst/>
              </a:prstGeom>
              <a:noFill/>
            </p:spPr>
            <p:txBody>
              <a:bodyPr wrap="none" rtlCol="0">
                <a:spAutoFit/>
              </a:bodyPr>
              <a:lstStyle/>
              <a:p>
                <a:pPr algn="ctr"/>
                <a:r>
                  <a:rPr lang="en-US" dirty="0" smtClean="0"/>
                  <a:t>ALT </a:t>
                </a:r>
              </a:p>
              <a:p>
                <a:pPr algn="ctr"/>
                <a:r>
                  <a:rPr lang="en-US" dirty="0" smtClean="0"/>
                  <a:t>6</a:t>
                </a:r>
                <a:endParaRPr lang="en-US" dirty="0"/>
              </a:p>
            </p:txBody>
          </p:sp>
        </p:grpSp>
        <p:sp>
          <p:nvSpPr>
            <p:cNvPr id="87" name="TextBox 86"/>
            <p:cNvSpPr txBox="1"/>
            <p:nvPr/>
          </p:nvSpPr>
          <p:spPr>
            <a:xfrm>
              <a:off x="5486400" y="2676638"/>
              <a:ext cx="2019265" cy="646331"/>
            </a:xfrm>
            <a:prstGeom prst="rect">
              <a:avLst/>
            </a:prstGeom>
            <a:noFill/>
            <a:ln>
              <a:solidFill>
                <a:srgbClr val="7F7F7F"/>
              </a:solidFill>
            </a:ln>
          </p:spPr>
          <p:txBody>
            <a:bodyPr wrap="none" rtlCol="0">
              <a:spAutoFit/>
            </a:bodyPr>
            <a:lstStyle/>
            <a:p>
              <a:r>
                <a:rPr lang="en-US" dirty="0" smtClean="0"/>
                <a:t>GCA_000001365.1/</a:t>
              </a:r>
            </a:p>
            <a:p>
              <a:r>
                <a:rPr lang="en-US" dirty="0" smtClean="0"/>
                <a:t>GCF_000001365.2</a:t>
              </a:r>
              <a:endParaRPr lang="en-US" dirty="0"/>
            </a:p>
          </p:txBody>
        </p:sp>
      </p:grpSp>
      <p:grpSp>
        <p:nvGrpSpPr>
          <p:cNvPr id="70" name="Group 69"/>
          <p:cNvGrpSpPr/>
          <p:nvPr/>
        </p:nvGrpSpPr>
        <p:grpSpPr>
          <a:xfrm>
            <a:off x="5510729" y="3390431"/>
            <a:ext cx="3009865" cy="762000"/>
            <a:chOff x="4520129" y="3503774"/>
            <a:chExt cx="3009865" cy="762000"/>
          </a:xfrm>
        </p:grpSpPr>
        <p:grpSp>
          <p:nvGrpSpPr>
            <p:cNvPr id="18" name="Group 63"/>
            <p:cNvGrpSpPr/>
            <p:nvPr/>
          </p:nvGrpSpPr>
          <p:grpSpPr>
            <a:xfrm>
              <a:off x="4520129" y="3503774"/>
              <a:ext cx="990600" cy="762000"/>
              <a:chOff x="7772400" y="2671465"/>
              <a:chExt cx="1066800" cy="914400"/>
            </a:xfrm>
          </p:grpSpPr>
          <p:sp>
            <p:nvSpPr>
              <p:cNvPr id="20" name="Rounded Rectangle 19"/>
              <p:cNvSpPr/>
              <p:nvPr/>
            </p:nvSpPr>
            <p:spPr>
              <a:xfrm>
                <a:off x="7772400" y="2671465"/>
                <a:ext cx="1066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8023960" y="2805500"/>
                <a:ext cx="563680" cy="646331"/>
              </a:xfrm>
              <a:prstGeom prst="rect">
                <a:avLst/>
              </a:prstGeom>
              <a:noFill/>
            </p:spPr>
            <p:txBody>
              <a:bodyPr wrap="none" rtlCol="0">
                <a:spAutoFit/>
              </a:bodyPr>
              <a:lstStyle/>
              <a:p>
                <a:pPr algn="ctr"/>
                <a:r>
                  <a:rPr lang="en-US" dirty="0" smtClean="0"/>
                  <a:t>ALT </a:t>
                </a:r>
              </a:p>
              <a:p>
                <a:pPr algn="ctr"/>
                <a:r>
                  <a:rPr lang="en-US" dirty="0" smtClean="0"/>
                  <a:t>7</a:t>
                </a:r>
                <a:endParaRPr lang="en-US" dirty="0"/>
              </a:p>
            </p:txBody>
          </p:sp>
        </p:grpSp>
        <p:sp>
          <p:nvSpPr>
            <p:cNvPr id="88" name="TextBox 87"/>
            <p:cNvSpPr txBox="1"/>
            <p:nvPr/>
          </p:nvSpPr>
          <p:spPr>
            <a:xfrm>
              <a:off x="5510729" y="3561609"/>
              <a:ext cx="2019265" cy="646331"/>
            </a:xfrm>
            <a:prstGeom prst="rect">
              <a:avLst/>
            </a:prstGeom>
            <a:noFill/>
            <a:ln>
              <a:solidFill>
                <a:srgbClr val="7F7F7F"/>
              </a:solidFill>
            </a:ln>
          </p:spPr>
          <p:txBody>
            <a:bodyPr wrap="none" rtlCol="0">
              <a:spAutoFit/>
            </a:bodyPr>
            <a:lstStyle/>
            <a:p>
              <a:r>
                <a:rPr lang="en-US" dirty="0" smtClean="0"/>
                <a:t>GCA_000001375.1/</a:t>
              </a:r>
            </a:p>
            <a:p>
              <a:r>
                <a:rPr lang="en-US" dirty="0" smtClean="0"/>
                <a:t>GCF_000001375.1</a:t>
              </a:r>
              <a:endParaRPr lang="en-US" dirty="0"/>
            </a:p>
          </p:txBody>
        </p:sp>
      </p:grpSp>
      <p:grpSp>
        <p:nvGrpSpPr>
          <p:cNvPr id="73" name="Group 72"/>
          <p:cNvGrpSpPr/>
          <p:nvPr/>
        </p:nvGrpSpPr>
        <p:grpSpPr>
          <a:xfrm>
            <a:off x="5510729" y="4282401"/>
            <a:ext cx="3009865" cy="762000"/>
            <a:chOff x="4495800" y="4312814"/>
            <a:chExt cx="3009865" cy="762000"/>
          </a:xfrm>
        </p:grpSpPr>
        <p:grpSp>
          <p:nvGrpSpPr>
            <p:cNvPr id="36" name="Group 62"/>
            <p:cNvGrpSpPr/>
            <p:nvPr/>
          </p:nvGrpSpPr>
          <p:grpSpPr>
            <a:xfrm>
              <a:off x="4495800" y="4312814"/>
              <a:ext cx="990600" cy="762000"/>
              <a:chOff x="7848600" y="3733800"/>
              <a:chExt cx="1066800" cy="914400"/>
            </a:xfrm>
          </p:grpSpPr>
          <p:sp>
            <p:nvSpPr>
              <p:cNvPr id="19" name="Rounded Rectangle 18"/>
              <p:cNvSpPr/>
              <p:nvPr/>
            </p:nvSpPr>
            <p:spPr>
              <a:xfrm>
                <a:off x="7848600" y="3733800"/>
                <a:ext cx="1066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8100160" y="3867835"/>
                <a:ext cx="563680" cy="646331"/>
              </a:xfrm>
              <a:prstGeom prst="rect">
                <a:avLst/>
              </a:prstGeom>
              <a:noFill/>
            </p:spPr>
            <p:txBody>
              <a:bodyPr wrap="none" rtlCol="0">
                <a:spAutoFit/>
              </a:bodyPr>
              <a:lstStyle/>
              <a:p>
                <a:pPr algn="ctr"/>
                <a:r>
                  <a:rPr lang="en-US" dirty="0" smtClean="0"/>
                  <a:t>ALT </a:t>
                </a:r>
              </a:p>
              <a:p>
                <a:pPr algn="ctr"/>
                <a:r>
                  <a:rPr lang="en-US" dirty="0" smtClean="0"/>
                  <a:t>8</a:t>
                </a:r>
                <a:endParaRPr lang="en-US" dirty="0"/>
              </a:p>
            </p:txBody>
          </p:sp>
        </p:grpSp>
        <p:sp>
          <p:nvSpPr>
            <p:cNvPr id="89" name="TextBox 88"/>
            <p:cNvSpPr txBox="1"/>
            <p:nvPr/>
          </p:nvSpPr>
          <p:spPr>
            <a:xfrm>
              <a:off x="5486400" y="4370649"/>
              <a:ext cx="2019265" cy="646331"/>
            </a:xfrm>
            <a:prstGeom prst="rect">
              <a:avLst/>
            </a:prstGeom>
            <a:noFill/>
            <a:ln>
              <a:solidFill>
                <a:srgbClr val="7F7F7F"/>
              </a:solidFill>
            </a:ln>
          </p:spPr>
          <p:txBody>
            <a:bodyPr wrap="none" rtlCol="0">
              <a:spAutoFit/>
            </a:bodyPr>
            <a:lstStyle/>
            <a:p>
              <a:r>
                <a:rPr lang="en-US" dirty="0" smtClean="0"/>
                <a:t>GCA_000001385.1/</a:t>
              </a:r>
            </a:p>
            <a:p>
              <a:r>
                <a:rPr lang="en-US" dirty="0" smtClean="0"/>
                <a:t>GCF_000001385.1</a:t>
              </a:r>
              <a:endParaRPr lang="en-US" dirty="0"/>
            </a:p>
          </p:txBody>
        </p:sp>
      </p:grpSp>
      <p:grpSp>
        <p:nvGrpSpPr>
          <p:cNvPr id="79" name="Group 78"/>
          <p:cNvGrpSpPr/>
          <p:nvPr/>
        </p:nvGrpSpPr>
        <p:grpSpPr>
          <a:xfrm>
            <a:off x="5510729" y="5174371"/>
            <a:ext cx="3015161" cy="762000"/>
            <a:chOff x="4495800" y="5103974"/>
            <a:chExt cx="3015161" cy="762000"/>
          </a:xfrm>
        </p:grpSpPr>
        <p:grpSp>
          <p:nvGrpSpPr>
            <p:cNvPr id="15" name="Group 85"/>
            <p:cNvGrpSpPr/>
            <p:nvPr/>
          </p:nvGrpSpPr>
          <p:grpSpPr>
            <a:xfrm>
              <a:off x="4495800" y="5103974"/>
              <a:ext cx="990600" cy="762000"/>
              <a:chOff x="152400" y="5486400"/>
              <a:chExt cx="1066800" cy="914400"/>
            </a:xfrm>
          </p:grpSpPr>
          <p:sp>
            <p:nvSpPr>
              <p:cNvPr id="17" name="Rounded Rectangle 16"/>
              <p:cNvSpPr/>
              <p:nvPr/>
            </p:nvSpPr>
            <p:spPr>
              <a:xfrm>
                <a:off x="152400" y="5486400"/>
                <a:ext cx="1066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03960" y="5620435"/>
                <a:ext cx="563680" cy="646331"/>
              </a:xfrm>
              <a:prstGeom prst="rect">
                <a:avLst/>
              </a:prstGeom>
              <a:noFill/>
            </p:spPr>
            <p:txBody>
              <a:bodyPr wrap="none" rtlCol="0">
                <a:spAutoFit/>
              </a:bodyPr>
              <a:lstStyle/>
              <a:p>
                <a:pPr algn="ctr"/>
                <a:r>
                  <a:rPr lang="en-US" dirty="0" smtClean="0"/>
                  <a:t>ALT </a:t>
                </a:r>
              </a:p>
              <a:p>
                <a:pPr algn="ctr"/>
                <a:r>
                  <a:rPr lang="en-US" dirty="0" smtClean="0"/>
                  <a:t>9</a:t>
                </a:r>
                <a:endParaRPr lang="en-US" dirty="0"/>
              </a:p>
            </p:txBody>
          </p:sp>
        </p:grpSp>
        <p:sp>
          <p:nvSpPr>
            <p:cNvPr id="90" name="TextBox 89"/>
            <p:cNvSpPr txBox="1"/>
            <p:nvPr/>
          </p:nvSpPr>
          <p:spPr>
            <a:xfrm>
              <a:off x="5491696" y="5161809"/>
              <a:ext cx="2019265" cy="646331"/>
            </a:xfrm>
            <a:prstGeom prst="rect">
              <a:avLst/>
            </a:prstGeom>
            <a:noFill/>
            <a:ln>
              <a:solidFill>
                <a:srgbClr val="7F7F7F"/>
              </a:solidFill>
            </a:ln>
          </p:spPr>
          <p:txBody>
            <a:bodyPr wrap="none" rtlCol="0">
              <a:spAutoFit/>
            </a:bodyPr>
            <a:lstStyle/>
            <a:p>
              <a:r>
                <a:rPr lang="en-US" dirty="0" smtClean="0"/>
                <a:t>GCA_000001395.1/</a:t>
              </a:r>
            </a:p>
            <a:p>
              <a:r>
                <a:rPr lang="en-US" dirty="0" smtClean="0"/>
                <a:t>GCF_000001395.1</a:t>
              </a:r>
              <a:endParaRPr lang="en-US" dirty="0"/>
            </a:p>
          </p:txBody>
        </p:sp>
      </p:grpSp>
      <p:grpSp>
        <p:nvGrpSpPr>
          <p:cNvPr id="76" name="Group 75"/>
          <p:cNvGrpSpPr/>
          <p:nvPr/>
        </p:nvGrpSpPr>
        <p:grpSpPr>
          <a:xfrm>
            <a:off x="5510729" y="6066343"/>
            <a:ext cx="2920711" cy="762000"/>
            <a:chOff x="4495800" y="6091230"/>
            <a:chExt cx="2920711" cy="762000"/>
          </a:xfrm>
        </p:grpSpPr>
        <p:grpSp>
          <p:nvGrpSpPr>
            <p:cNvPr id="38" name="Group 84"/>
            <p:cNvGrpSpPr/>
            <p:nvPr/>
          </p:nvGrpSpPr>
          <p:grpSpPr>
            <a:xfrm>
              <a:off x="4495800" y="6091230"/>
              <a:ext cx="990600" cy="762000"/>
              <a:chOff x="1371600" y="5867400"/>
              <a:chExt cx="1066800" cy="914400"/>
            </a:xfrm>
          </p:grpSpPr>
          <p:sp>
            <p:nvSpPr>
              <p:cNvPr id="61" name="Rounded Rectangle 60"/>
              <p:cNvSpPr/>
              <p:nvPr/>
            </p:nvSpPr>
            <p:spPr>
              <a:xfrm>
                <a:off x="1371600" y="5867400"/>
                <a:ext cx="1066800" cy="9144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1452120" y="6107668"/>
                <a:ext cx="905761" cy="369332"/>
              </a:xfrm>
              <a:prstGeom prst="rect">
                <a:avLst/>
              </a:prstGeom>
              <a:noFill/>
            </p:spPr>
            <p:txBody>
              <a:bodyPr wrap="none" rtlCol="0">
                <a:spAutoFit/>
              </a:bodyPr>
              <a:lstStyle/>
              <a:p>
                <a:pPr algn="ctr"/>
                <a:r>
                  <a:rPr lang="en-US" dirty="0" smtClean="0"/>
                  <a:t>Patches</a:t>
                </a:r>
              </a:p>
            </p:txBody>
          </p:sp>
        </p:grpSp>
        <p:sp>
          <p:nvSpPr>
            <p:cNvPr id="91" name="TextBox 90"/>
            <p:cNvSpPr txBox="1"/>
            <p:nvPr/>
          </p:nvSpPr>
          <p:spPr>
            <a:xfrm>
              <a:off x="5486400" y="6149065"/>
              <a:ext cx="1930111" cy="646331"/>
            </a:xfrm>
            <a:prstGeom prst="rect">
              <a:avLst/>
            </a:prstGeom>
            <a:noFill/>
            <a:ln>
              <a:solidFill>
                <a:srgbClr val="7F7F7F"/>
              </a:solidFill>
            </a:ln>
          </p:spPr>
          <p:txBody>
            <a:bodyPr wrap="none" rtlCol="0">
              <a:spAutoFit/>
            </a:bodyPr>
            <a:lstStyle/>
            <a:p>
              <a:r>
                <a:rPr lang="en-US" dirty="0" smtClean="0"/>
                <a:t>GCA_000005045.5</a:t>
              </a:r>
            </a:p>
            <a:p>
              <a:r>
                <a:rPr lang="en-US" dirty="0" smtClean="0"/>
                <a:t>GCF_000005045.4</a:t>
              </a:r>
              <a:endParaRPr lang="en-US" dirty="0"/>
            </a:p>
          </p:txBody>
        </p:sp>
      </p:grpSp>
      <p:grpSp>
        <p:nvGrpSpPr>
          <p:cNvPr id="58" name="Group 57"/>
          <p:cNvGrpSpPr/>
          <p:nvPr/>
        </p:nvGrpSpPr>
        <p:grpSpPr>
          <a:xfrm>
            <a:off x="72405" y="2721717"/>
            <a:ext cx="4141733" cy="1143000"/>
            <a:chOff x="72405" y="2342883"/>
            <a:chExt cx="4141733" cy="1143000"/>
          </a:xfrm>
        </p:grpSpPr>
        <p:grpSp>
          <p:nvGrpSpPr>
            <p:cNvPr id="3" name="Group 91"/>
            <p:cNvGrpSpPr/>
            <p:nvPr/>
          </p:nvGrpSpPr>
          <p:grpSpPr>
            <a:xfrm>
              <a:off x="72405" y="2342883"/>
              <a:ext cx="2122467" cy="1143000"/>
              <a:chOff x="7239000" y="228600"/>
              <a:chExt cx="1371600" cy="1143000"/>
            </a:xfrm>
          </p:grpSpPr>
          <p:sp>
            <p:nvSpPr>
              <p:cNvPr id="8" name="Rounded Rectangle 7"/>
              <p:cNvSpPr/>
              <p:nvPr/>
            </p:nvSpPr>
            <p:spPr>
              <a:xfrm>
                <a:off x="7239000" y="228600"/>
                <a:ext cx="1371600" cy="11430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440358" y="381000"/>
                <a:ext cx="1045086" cy="571586"/>
              </a:xfrm>
              <a:prstGeom prst="rect">
                <a:avLst/>
              </a:prstGeom>
              <a:noFill/>
            </p:spPr>
            <p:txBody>
              <a:bodyPr wrap="none" rtlCol="0">
                <a:spAutoFit/>
              </a:bodyPr>
              <a:lstStyle/>
              <a:p>
                <a:pPr algn="ctr"/>
                <a:r>
                  <a:rPr lang="en-US" dirty="0" smtClean="0"/>
                  <a:t>Non-nuclear </a:t>
                </a:r>
                <a:br>
                  <a:rPr lang="en-US" dirty="0" smtClean="0"/>
                </a:br>
                <a:r>
                  <a:rPr lang="en-US" dirty="0" smtClean="0"/>
                  <a:t>assembly unit </a:t>
                </a:r>
                <a:br>
                  <a:rPr lang="en-US" dirty="0" smtClean="0"/>
                </a:br>
                <a:r>
                  <a:rPr lang="en-US" dirty="0" smtClean="0"/>
                  <a:t>(e.g. MT)</a:t>
                </a:r>
                <a:endParaRPr lang="en-US" dirty="0"/>
              </a:p>
            </p:txBody>
          </p:sp>
        </p:grpSp>
        <p:sp>
          <p:nvSpPr>
            <p:cNvPr id="92" name="TextBox 91"/>
            <p:cNvSpPr txBox="1"/>
            <p:nvPr/>
          </p:nvSpPr>
          <p:spPr>
            <a:xfrm>
              <a:off x="2194873" y="2565859"/>
              <a:ext cx="2019265" cy="646331"/>
            </a:xfrm>
            <a:prstGeom prst="rect">
              <a:avLst/>
            </a:prstGeom>
            <a:noFill/>
            <a:ln>
              <a:solidFill>
                <a:srgbClr val="7F7F7F"/>
              </a:solidFill>
            </a:ln>
          </p:spPr>
          <p:txBody>
            <a:bodyPr wrap="none" rtlCol="0">
              <a:spAutoFit/>
            </a:bodyPr>
            <a:lstStyle/>
            <a:p>
              <a:r>
                <a:rPr lang="en-US" dirty="0" smtClean="0"/>
                <a:t>GCA_000006015.1/</a:t>
              </a:r>
            </a:p>
            <a:p>
              <a:r>
                <a:rPr lang="en-US" dirty="0" smtClean="0"/>
                <a:t>GCF_000006015.1</a:t>
              </a:r>
              <a:endParaRPr lang="en-US" dirty="0"/>
            </a:p>
          </p:txBody>
        </p:sp>
      </p:grpSp>
      <p:sp>
        <p:nvSpPr>
          <p:cNvPr id="66" name="Rectangle 65"/>
          <p:cNvSpPr/>
          <p:nvPr/>
        </p:nvSpPr>
        <p:spPr>
          <a:xfrm>
            <a:off x="-60960" y="-57849"/>
            <a:ext cx="2408908" cy="646331"/>
          </a:xfrm>
          <a:prstGeom prst="rect">
            <a:avLst/>
          </a:prstGeom>
        </p:spPr>
        <p:txBody>
          <a:bodyPr wrap="none">
            <a:spAutoFit/>
          </a:bodyPr>
          <a:lstStyle/>
          <a:p>
            <a:r>
              <a:rPr lang="en-US" sz="3600" dirty="0" smtClean="0">
                <a:solidFill>
                  <a:srgbClr val="008000"/>
                </a:solidFill>
                <a:latin typeface="+mj-lt"/>
                <a:cs typeface="Consolas"/>
              </a:rPr>
              <a:t>Data Model</a:t>
            </a:r>
            <a:endParaRPr lang="en-US" sz="3600" dirty="0">
              <a:solidFill>
                <a:srgbClr val="008000"/>
              </a:solidFill>
              <a:latin typeface="+mj-lt"/>
            </a:endParaRPr>
          </a:p>
        </p:txBody>
      </p:sp>
    </p:spTree>
    <p:extLst>
      <p:ext uri="{BB962C8B-B14F-4D97-AF65-F5344CB8AC3E}">
        <p14:creationId xmlns:p14="http://schemas.microsoft.com/office/powerpoint/2010/main" val="41430396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43475"/>
            <a:ext cx="8229600" cy="6285925"/>
          </a:xfrm>
          <a:prstGeom prst="rect">
            <a:avLst/>
          </a:prstGeom>
        </p:spPr>
      </p:pic>
      <p:grpSp>
        <p:nvGrpSpPr>
          <p:cNvPr id="4" name="Group 3"/>
          <p:cNvGrpSpPr>
            <a:grpSpLocks noChangeAspect="1"/>
          </p:cNvGrpSpPr>
          <p:nvPr/>
        </p:nvGrpSpPr>
        <p:grpSpPr>
          <a:xfrm>
            <a:off x="1219200" y="838200"/>
            <a:ext cx="7315200" cy="5083225"/>
            <a:chOff x="232539" y="609600"/>
            <a:chExt cx="4114800" cy="285931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539" y="609600"/>
              <a:ext cx="4114800" cy="2859314"/>
            </a:xfrm>
            <a:prstGeom prst="rect">
              <a:avLst/>
            </a:prstGeom>
          </p:spPr>
        </p:pic>
        <p:sp>
          <p:nvSpPr>
            <p:cNvPr id="9" name="TextBox 8"/>
            <p:cNvSpPr txBox="1"/>
            <p:nvPr/>
          </p:nvSpPr>
          <p:spPr>
            <a:xfrm>
              <a:off x="568683" y="619492"/>
              <a:ext cx="3468727" cy="398186"/>
            </a:xfrm>
            <a:prstGeom prst="rect">
              <a:avLst/>
            </a:prstGeom>
            <a:noFill/>
          </p:spPr>
          <p:txBody>
            <a:bodyPr wrap="none" rtlCol="0">
              <a:spAutoFit/>
            </a:bodyPr>
            <a:lstStyle/>
            <a:p>
              <a:r>
                <a:rPr lang="en-US" sz="4000" dirty="0" smtClean="0"/>
                <a:t>Human Resolved for GRCh38</a:t>
              </a:r>
              <a:endParaRPr lang="en-US" sz="4000" dirty="0"/>
            </a:p>
          </p:txBody>
        </p:sp>
      </p:grpSp>
      <p:sp>
        <p:nvSpPr>
          <p:cNvPr id="3" name="TextBox 2"/>
          <p:cNvSpPr txBox="1"/>
          <p:nvPr/>
        </p:nvSpPr>
        <p:spPr>
          <a:xfrm>
            <a:off x="5394256" y="6374031"/>
            <a:ext cx="3749744" cy="461665"/>
          </a:xfrm>
          <a:prstGeom prst="rect">
            <a:avLst/>
          </a:prstGeom>
          <a:noFill/>
        </p:spPr>
        <p:txBody>
          <a:bodyPr wrap="none" rtlCol="0">
            <a:spAutoFit/>
          </a:bodyPr>
          <a:lstStyle/>
          <a:p>
            <a:r>
              <a:rPr lang="en-US" sz="2400" dirty="0" smtClean="0">
                <a:solidFill>
                  <a:srgbClr val="0000FF"/>
                </a:solidFill>
              </a:rPr>
              <a:t>http://</a:t>
            </a:r>
            <a:r>
              <a:rPr lang="en-US" sz="2400" dirty="0" err="1" smtClean="0">
                <a:solidFill>
                  <a:srgbClr val="0000FF"/>
                </a:solidFill>
              </a:rPr>
              <a:t>genomereference.org</a:t>
            </a:r>
            <a:endParaRPr lang="en-US" sz="2400" dirty="0">
              <a:solidFill>
                <a:srgbClr val="0000FF"/>
              </a:solidFill>
            </a:endParaRPr>
          </a:p>
        </p:txBody>
      </p:sp>
    </p:spTree>
    <p:extLst>
      <p:ext uri="{BB962C8B-B14F-4D97-AF65-F5344CB8AC3E}">
        <p14:creationId xmlns:p14="http://schemas.microsoft.com/office/powerpoint/2010/main" val="1288372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08222"/>
            <a:ext cx="8280400" cy="6449778"/>
          </a:xfrm>
          <a:prstGeom prst="rect">
            <a:avLst/>
          </a:prstGeom>
        </p:spPr>
      </p:pic>
      <p:grpSp>
        <p:nvGrpSpPr>
          <p:cNvPr id="5" name="Group 4"/>
          <p:cNvGrpSpPr/>
          <p:nvPr/>
        </p:nvGrpSpPr>
        <p:grpSpPr>
          <a:xfrm>
            <a:off x="5218075" y="401674"/>
            <a:ext cx="3525925" cy="1127242"/>
            <a:chOff x="5218075" y="401674"/>
            <a:chExt cx="3525925" cy="1127242"/>
          </a:xfrm>
        </p:grpSpPr>
        <p:sp>
          <p:nvSpPr>
            <p:cNvPr id="3" name="TextBox 2"/>
            <p:cNvSpPr txBox="1"/>
            <p:nvPr/>
          </p:nvSpPr>
          <p:spPr>
            <a:xfrm>
              <a:off x="5218075" y="401674"/>
              <a:ext cx="3525925" cy="707886"/>
            </a:xfrm>
            <a:prstGeom prst="rect">
              <a:avLst/>
            </a:prstGeom>
            <a:noFill/>
          </p:spPr>
          <p:txBody>
            <a:bodyPr wrap="none" rtlCol="0">
              <a:spAutoFit/>
            </a:bodyPr>
            <a:lstStyle/>
            <a:p>
              <a:r>
                <a:rPr lang="en-US" sz="4000" dirty="0" smtClean="0"/>
                <a:t>GRCh38 is here!</a:t>
              </a:r>
              <a:endParaRPr lang="en-US" sz="4000" dirty="0"/>
            </a:p>
          </p:txBody>
        </p:sp>
        <p:sp>
          <p:nvSpPr>
            <p:cNvPr id="4" name="TextBox 3"/>
            <p:cNvSpPr txBox="1"/>
            <p:nvPr/>
          </p:nvSpPr>
          <p:spPr>
            <a:xfrm>
              <a:off x="7276219" y="1159584"/>
              <a:ext cx="1256887" cy="369332"/>
            </a:xfrm>
            <a:prstGeom prst="rect">
              <a:avLst/>
            </a:prstGeom>
            <a:noFill/>
          </p:spPr>
          <p:txBody>
            <a:bodyPr wrap="none" rtlCol="0">
              <a:spAutoFit/>
            </a:bodyPr>
            <a:lstStyle/>
            <a:p>
              <a:r>
                <a:rPr lang="en-US" dirty="0" smtClean="0"/>
                <a:t>(Dec, 2013)</a:t>
              </a:r>
              <a:endParaRPr lang="en-US" dirty="0"/>
            </a:p>
          </p:txBody>
        </p:sp>
      </p:grpSp>
    </p:spTree>
    <p:extLst>
      <p:ext uri="{BB962C8B-B14F-4D97-AF65-F5344CB8AC3E}">
        <p14:creationId xmlns:p14="http://schemas.microsoft.com/office/powerpoint/2010/main" val="28951374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8382000" cy="1143000"/>
          </a:xfrm>
        </p:spPr>
        <p:txBody>
          <a:bodyPr>
            <a:noAutofit/>
          </a:bodyPr>
          <a:lstStyle/>
          <a:p>
            <a:r>
              <a:rPr lang="en-US" sz="2400" dirty="0" smtClean="0"/>
              <a:t>Reference Genomes Aren’t Finished</a:t>
            </a:r>
            <a:endParaRPr lang="en-US" sz="2400" dirty="0"/>
          </a:p>
        </p:txBody>
      </p:sp>
      <p:pic>
        <p:nvPicPr>
          <p:cNvPr id="6" name="Picture 5" descr="GRCh38_ga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6031407"/>
          </a:xfrm>
          <a:prstGeom prst="rect">
            <a:avLst/>
          </a:prstGeom>
        </p:spPr>
      </p:pic>
      <p:sp>
        <p:nvSpPr>
          <p:cNvPr id="7" name="TextBox 6"/>
          <p:cNvSpPr txBox="1"/>
          <p:nvPr/>
        </p:nvSpPr>
        <p:spPr>
          <a:xfrm>
            <a:off x="6781800" y="4426803"/>
            <a:ext cx="2182809" cy="830997"/>
          </a:xfrm>
          <a:prstGeom prst="rect">
            <a:avLst/>
          </a:prstGeom>
          <a:noFill/>
        </p:spPr>
        <p:txBody>
          <a:bodyPr wrap="none" rtlCol="0">
            <a:spAutoFit/>
          </a:bodyPr>
          <a:lstStyle/>
          <a:p>
            <a:r>
              <a:rPr lang="en-US" sz="4800" dirty="0" smtClean="0"/>
              <a:t>GRCh38</a:t>
            </a:r>
            <a:endParaRPr lang="en-US" sz="4800" dirty="0"/>
          </a:p>
        </p:txBody>
      </p:sp>
    </p:spTree>
    <p:extLst>
      <p:ext uri="{BB962C8B-B14F-4D97-AF65-F5344CB8AC3E}">
        <p14:creationId xmlns:p14="http://schemas.microsoft.com/office/powerpoint/2010/main" val="245657571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RGAP1p11Patch_aligntoChr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55809"/>
            <a:ext cx="9144000" cy="1648486"/>
          </a:xfrm>
          <a:prstGeom prst="rect">
            <a:avLst/>
          </a:prstGeom>
        </p:spPr>
      </p:pic>
      <p:sp>
        <p:nvSpPr>
          <p:cNvPr id="4" name="TextBox 3"/>
          <p:cNvSpPr txBox="1"/>
          <p:nvPr/>
        </p:nvSpPr>
        <p:spPr>
          <a:xfrm>
            <a:off x="0" y="6484524"/>
            <a:ext cx="1920079" cy="369332"/>
          </a:xfrm>
          <a:prstGeom prst="rect">
            <a:avLst/>
          </a:prstGeom>
          <a:noFill/>
        </p:spPr>
        <p:txBody>
          <a:bodyPr wrap="none" rtlCol="0">
            <a:spAutoFit/>
          </a:bodyPr>
          <a:lstStyle/>
          <a:p>
            <a:r>
              <a:rPr lang="en-US" dirty="0" smtClean="0">
                <a:solidFill>
                  <a:srgbClr val="595959"/>
                </a:solidFill>
              </a:rPr>
              <a:t>Dennis et al., 2012</a:t>
            </a:r>
            <a:endParaRPr lang="en-US" dirty="0">
              <a:solidFill>
                <a:srgbClr val="595959"/>
              </a:solidFill>
            </a:endParaRPr>
          </a:p>
        </p:txBody>
      </p:sp>
      <p:pic>
        <p:nvPicPr>
          <p:cNvPr id="5" name="Picture 4"/>
          <p:cNvPicPr>
            <a:picLocks noChangeAspect="1"/>
          </p:cNvPicPr>
          <p:nvPr/>
        </p:nvPicPr>
        <p:blipFill>
          <a:blip r:embed="rId4"/>
          <a:stretch>
            <a:fillRect/>
          </a:stretch>
        </p:blipFill>
        <p:spPr>
          <a:xfrm>
            <a:off x="256398" y="846002"/>
            <a:ext cx="8887602" cy="2416804"/>
          </a:xfrm>
          <a:prstGeom prst="rect">
            <a:avLst/>
          </a:prstGeom>
        </p:spPr>
      </p:pic>
      <p:sp>
        <p:nvSpPr>
          <p:cNvPr id="6" name="TextBox 5"/>
          <p:cNvSpPr txBox="1"/>
          <p:nvPr/>
        </p:nvSpPr>
        <p:spPr>
          <a:xfrm>
            <a:off x="1406190" y="3277924"/>
            <a:ext cx="919292" cy="523220"/>
          </a:xfrm>
          <a:prstGeom prst="rect">
            <a:avLst/>
          </a:prstGeom>
          <a:noFill/>
        </p:spPr>
        <p:txBody>
          <a:bodyPr wrap="none" rtlCol="0">
            <a:spAutoFit/>
          </a:bodyPr>
          <a:lstStyle/>
          <a:p>
            <a:r>
              <a:rPr lang="en-US" sz="2800" dirty="0" smtClean="0"/>
              <a:t>1q32</a:t>
            </a:r>
            <a:endParaRPr lang="en-US" sz="2800" dirty="0"/>
          </a:p>
        </p:txBody>
      </p:sp>
      <p:sp>
        <p:nvSpPr>
          <p:cNvPr id="7" name="TextBox 6"/>
          <p:cNvSpPr txBox="1"/>
          <p:nvPr/>
        </p:nvSpPr>
        <p:spPr>
          <a:xfrm>
            <a:off x="3539349" y="3277924"/>
            <a:ext cx="919292" cy="523220"/>
          </a:xfrm>
          <a:prstGeom prst="rect">
            <a:avLst/>
          </a:prstGeom>
          <a:noFill/>
        </p:spPr>
        <p:txBody>
          <a:bodyPr wrap="none" rtlCol="0">
            <a:spAutoFit/>
          </a:bodyPr>
          <a:lstStyle/>
          <a:p>
            <a:r>
              <a:rPr lang="en-US" sz="2800" dirty="0" smtClean="0"/>
              <a:t>1q21</a:t>
            </a:r>
            <a:endParaRPr lang="en-US" sz="2800" dirty="0"/>
          </a:p>
        </p:txBody>
      </p:sp>
      <p:sp>
        <p:nvSpPr>
          <p:cNvPr id="8" name="TextBox 7"/>
          <p:cNvSpPr txBox="1"/>
          <p:nvPr/>
        </p:nvSpPr>
        <p:spPr>
          <a:xfrm>
            <a:off x="4856012" y="3277924"/>
            <a:ext cx="919292" cy="523220"/>
          </a:xfrm>
          <a:prstGeom prst="rect">
            <a:avLst/>
          </a:prstGeom>
          <a:noFill/>
        </p:spPr>
        <p:txBody>
          <a:bodyPr wrap="none" rtlCol="0">
            <a:spAutoFit/>
          </a:bodyPr>
          <a:lstStyle/>
          <a:p>
            <a:r>
              <a:rPr lang="en-US" sz="2800" dirty="0" smtClean="0"/>
              <a:t>1p21</a:t>
            </a:r>
            <a:endParaRPr lang="en-US" sz="2800" dirty="0"/>
          </a:p>
        </p:txBody>
      </p:sp>
      <p:sp>
        <p:nvSpPr>
          <p:cNvPr id="9" name="TextBox 8"/>
          <p:cNvSpPr txBox="1"/>
          <p:nvPr/>
        </p:nvSpPr>
        <p:spPr>
          <a:xfrm>
            <a:off x="0" y="4177943"/>
            <a:ext cx="6033623" cy="523220"/>
          </a:xfrm>
          <a:prstGeom prst="rect">
            <a:avLst/>
          </a:prstGeom>
          <a:noFill/>
        </p:spPr>
        <p:txBody>
          <a:bodyPr wrap="none" rtlCol="0">
            <a:spAutoFit/>
          </a:bodyPr>
          <a:lstStyle/>
          <a:p>
            <a:r>
              <a:rPr lang="en-US" sz="2800" dirty="0" smtClean="0"/>
              <a:t>1p21 patch alignment to chromosome 1</a:t>
            </a:r>
            <a:endParaRPr lang="en-US" sz="2800" dirty="0"/>
          </a:p>
        </p:txBody>
      </p:sp>
      <p:grpSp>
        <p:nvGrpSpPr>
          <p:cNvPr id="12" name="Group 11"/>
          <p:cNvGrpSpPr/>
          <p:nvPr/>
        </p:nvGrpSpPr>
        <p:grpSpPr>
          <a:xfrm>
            <a:off x="1406190" y="5397203"/>
            <a:ext cx="6152757" cy="423310"/>
            <a:chOff x="1406190" y="5397203"/>
            <a:chExt cx="6152757" cy="423310"/>
          </a:xfrm>
        </p:grpSpPr>
        <p:sp>
          <p:nvSpPr>
            <p:cNvPr id="10" name="Rounded Rectangle 9"/>
            <p:cNvSpPr/>
            <p:nvPr/>
          </p:nvSpPr>
          <p:spPr>
            <a:xfrm>
              <a:off x="1406190" y="5397203"/>
              <a:ext cx="4475606" cy="423310"/>
            </a:xfrm>
            <a:prstGeom prst="roundRect">
              <a:avLst/>
            </a:prstGeom>
            <a:noFill/>
            <a:ln w="28575" cmpd="sng">
              <a:solidFill>
                <a:srgbClr val="3366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7046059" y="5397203"/>
              <a:ext cx="512888" cy="423310"/>
            </a:xfrm>
            <a:prstGeom prst="roundRect">
              <a:avLst/>
            </a:prstGeom>
            <a:noFill/>
            <a:ln w="28575" cmpd="sng">
              <a:solidFill>
                <a:srgbClr val="33669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45938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72090" y="508000"/>
            <a:ext cx="3810000" cy="5892800"/>
          </a:xfrm>
          <a:prstGeom prst="rect">
            <a:avLst/>
          </a:prstGeom>
        </p:spPr>
      </p:pic>
      <p:sp>
        <p:nvSpPr>
          <p:cNvPr id="5" name="Title 1"/>
          <p:cNvSpPr txBox="1">
            <a:spLocks/>
          </p:cNvSpPr>
          <p:nvPr/>
        </p:nvSpPr>
        <p:spPr>
          <a:xfrm>
            <a:off x="0" y="0"/>
            <a:ext cx="8382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200" kern="1200">
                <a:solidFill>
                  <a:schemeClr val="tx1"/>
                </a:solidFill>
                <a:latin typeface="Arial" pitchFamily="34" charset="0"/>
                <a:ea typeface="+mj-ea"/>
                <a:cs typeface="Arial" pitchFamily="34" charset="0"/>
              </a:defRPr>
            </a:lvl1pPr>
          </a:lstStyle>
          <a:p>
            <a:r>
              <a:rPr lang="en-US" sz="2400" dirty="0" smtClean="0">
                <a:solidFill>
                  <a:srgbClr val="008000"/>
                </a:solidFill>
              </a:rPr>
              <a:t>Migrating to GRCh38</a:t>
            </a:r>
            <a:endParaRPr lang="en-US" sz="2400" dirty="0">
              <a:solidFill>
                <a:srgbClr val="008000"/>
              </a:solidFill>
            </a:endParaRPr>
          </a:p>
        </p:txBody>
      </p:sp>
      <p:sp>
        <p:nvSpPr>
          <p:cNvPr id="6" name="TextBox 5"/>
          <p:cNvSpPr txBox="1"/>
          <p:nvPr/>
        </p:nvSpPr>
        <p:spPr>
          <a:xfrm>
            <a:off x="53780" y="1154668"/>
            <a:ext cx="3011962" cy="584776"/>
          </a:xfrm>
          <a:prstGeom prst="rect">
            <a:avLst/>
          </a:prstGeom>
          <a:noFill/>
        </p:spPr>
        <p:txBody>
          <a:bodyPr wrap="none" rtlCol="0">
            <a:spAutoFit/>
          </a:bodyPr>
          <a:lstStyle/>
          <a:p>
            <a:r>
              <a:rPr lang="en-US" sz="3200" dirty="0" smtClean="0"/>
              <a:t>NCBI Remap tool</a:t>
            </a:r>
            <a:endParaRPr lang="en-US" sz="3200" dirty="0"/>
          </a:p>
        </p:txBody>
      </p:sp>
      <p:sp>
        <p:nvSpPr>
          <p:cNvPr id="7" name="Rectangle 6"/>
          <p:cNvSpPr/>
          <p:nvPr/>
        </p:nvSpPr>
        <p:spPr>
          <a:xfrm>
            <a:off x="0" y="6248400"/>
            <a:ext cx="5257800" cy="369332"/>
          </a:xfrm>
          <a:prstGeom prst="rect">
            <a:avLst/>
          </a:prstGeom>
        </p:spPr>
        <p:txBody>
          <a:bodyPr wrap="square">
            <a:spAutoFit/>
          </a:bodyPr>
          <a:lstStyle/>
          <a:p>
            <a:r>
              <a:rPr lang="en-US" dirty="0"/>
              <a:t>http://</a:t>
            </a:r>
            <a:r>
              <a:rPr lang="en-US" dirty="0" err="1"/>
              <a:t>www.ncbi.nlm.nih.gov</a:t>
            </a:r>
            <a:r>
              <a:rPr lang="en-US" dirty="0"/>
              <a:t>/genome/tools/remap</a:t>
            </a:r>
          </a:p>
        </p:txBody>
      </p:sp>
      <p:grpSp>
        <p:nvGrpSpPr>
          <p:cNvPr id="14" name="Group 13"/>
          <p:cNvGrpSpPr/>
          <p:nvPr/>
        </p:nvGrpSpPr>
        <p:grpSpPr>
          <a:xfrm>
            <a:off x="3272090" y="3403600"/>
            <a:ext cx="5414710" cy="1219200"/>
            <a:chOff x="3272090" y="3403600"/>
            <a:chExt cx="5414710" cy="1219200"/>
          </a:xfrm>
        </p:grpSpPr>
        <p:sp>
          <p:nvSpPr>
            <p:cNvPr id="8" name="Rectangle 7"/>
            <p:cNvSpPr/>
            <p:nvPr/>
          </p:nvSpPr>
          <p:spPr>
            <a:xfrm>
              <a:off x="3272090" y="3403600"/>
              <a:ext cx="2590800" cy="121920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862890" y="3708400"/>
              <a:ext cx="2823910" cy="461665"/>
            </a:xfrm>
            <a:prstGeom prst="rect">
              <a:avLst/>
            </a:prstGeom>
            <a:noFill/>
          </p:spPr>
          <p:txBody>
            <a:bodyPr wrap="none" rtlCol="0">
              <a:spAutoFit/>
            </a:bodyPr>
            <a:lstStyle/>
            <a:p>
              <a:r>
                <a:rPr lang="en-US" sz="2400" dirty="0" smtClean="0">
                  <a:solidFill>
                    <a:schemeClr val="tx2"/>
                  </a:solidFill>
                </a:rPr>
                <a:t>First Pass Alignments</a:t>
              </a:r>
              <a:endParaRPr lang="en-US" sz="2400" dirty="0">
                <a:solidFill>
                  <a:schemeClr val="tx2"/>
                </a:solidFill>
              </a:endParaRPr>
            </a:p>
          </p:txBody>
        </p:sp>
      </p:grpSp>
      <p:grpSp>
        <p:nvGrpSpPr>
          <p:cNvPr id="13" name="Group 12"/>
          <p:cNvGrpSpPr/>
          <p:nvPr/>
        </p:nvGrpSpPr>
        <p:grpSpPr>
          <a:xfrm>
            <a:off x="71690" y="2108200"/>
            <a:ext cx="4495800" cy="1219200"/>
            <a:chOff x="71690" y="2108200"/>
            <a:chExt cx="4495800" cy="1219200"/>
          </a:xfrm>
        </p:grpSpPr>
        <p:sp>
          <p:nvSpPr>
            <p:cNvPr id="10" name="Rectangle 9"/>
            <p:cNvSpPr/>
            <p:nvPr/>
          </p:nvSpPr>
          <p:spPr>
            <a:xfrm>
              <a:off x="3272090" y="2108200"/>
              <a:ext cx="1295400" cy="12192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1690" y="2489200"/>
              <a:ext cx="3191499" cy="461665"/>
            </a:xfrm>
            <a:prstGeom prst="rect">
              <a:avLst/>
            </a:prstGeom>
            <a:noFill/>
          </p:spPr>
          <p:txBody>
            <a:bodyPr wrap="none" rtlCol="0">
              <a:spAutoFit/>
            </a:bodyPr>
            <a:lstStyle/>
            <a:p>
              <a:r>
                <a:rPr lang="en-US" sz="2400" dirty="0" smtClean="0">
                  <a:solidFill>
                    <a:schemeClr val="accent1"/>
                  </a:solidFill>
                </a:rPr>
                <a:t>Second Pass Alignments</a:t>
              </a:r>
              <a:endParaRPr lang="en-US" sz="2400" dirty="0">
                <a:solidFill>
                  <a:schemeClr val="accent1"/>
                </a:solidFill>
              </a:endParaRPr>
            </a:p>
          </p:txBody>
        </p:sp>
      </p:grpSp>
      <p:sp>
        <p:nvSpPr>
          <p:cNvPr id="12" name="TextBox 11"/>
          <p:cNvSpPr txBox="1"/>
          <p:nvPr/>
        </p:nvSpPr>
        <p:spPr>
          <a:xfrm>
            <a:off x="4648200" y="0"/>
            <a:ext cx="4506612" cy="830997"/>
          </a:xfrm>
          <a:prstGeom prst="rect">
            <a:avLst/>
          </a:prstGeom>
          <a:noFill/>
        </p:spPr>
        <p:txBody>
          <a:bodyPr wrap="none" rtlCol="0">
            <a:spAutoFit/>
          </a:bodyPr>
          <a:lstStyle/>
          <a:p>
            <a:r>
              <a:rPr lang="en-US" sz="2400" dirty="0" smtClean="0"/>
              <a:t>First Pass + Second Pass = Collapse</a:t>
            </a:r>
          </a:p>
          <a:p>
            <a:r>
              <a:rPr lang="en-US" sz="2400" dirty="0" smtClean="0"/>
              <a:t>Second Pass Only = Expansion</a:t>
            </a:r>
            <a:endParaRPr lang="en-US" sz="2400" dirty="0"/>
          </a:p>
        </p:txBody>
      </p:sp>
      <p:cxnSp>
        <p:nvCxnSpPr>
          <p:cNvPr id="3" name="Straight Connector 2"/>
          <p:cNvCxnSpPr/>
          <p:nvPr/>
        </p:nvCxnSpPr>
        <p:spPr>
          <a:xfrm>
            <a:off x="4038600" y="990600"/>
            <a:ext cx="0" cy="533400"/>
          </a:xfrm>
          <a:prstGeom prst="line">
            <a:avLst/>
          </a:prstGeom>
          <a:ln w="57150" cmpd="sng">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921515" y="990600"/>
            <a:ext cx="0" cy="533400"/>
          </a:xfrm>
          <a:prstGeom prst="line">
            <a:avLst/>
          </a:prstGeom>
          <a:ln w="57150" cmpd="sng">
            <a:solidFill>
              <a:srgbClr val="8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581400" y="1066800"/>
            <a:ext cx="312906" cy="369332"/>
          </a:xfrm>
          <a:prstGeom prst="rect">
            <a:avLst/>
          </a:prstGeom>
          <a:noFill/>
        </p:spPr>
        <p:txBody>
          <a:bodyPr wrap="none" rtlCol="0">
            <a:spAutoFit/>
          </a:bodyPr>
          <a:lstStyle/>
          <a:p>
            <a:r>
              <a:rPr lang="en-US" dirty="0" smtClean="0"/>
              <a:t>B</a:t>
            </a:r>
            <a:endParaRPr lang="en-US" dirty="0"/>
          </a:p>
        </p:txBody>
      </p:sp>
      <p:sp>
        <p:nvSpPr>
          <p:cNvPr id="17" name="TextBox 16"/>
          <p:cNvSpPr txBox="1"/>
          <p:nvPr/>
        </p:nvSpPr>
        <p:spPr>
          <a:xfrm>
            <a:off x="5031935" y="1066800"/>
            <a:ext cx="312906" cy="369332"/>
          </a:xfrm>
          <a:prstGeom prst="rect">
            <a:avLst/>
          </a:prstGeom>
          <a:noFill/>
        </p:spPr>
        <p:txBody>
          <a:bodyPr wrap="none" rtlCol="0">
            <a:spAutoFit/>
          </a:bodyPr>
          <a:lstStyle/>
          <a:p>
            <a:r>
              <a:rPr lang="en-US" dirty="0" smtClean="0"/>
              <a:t>B</a:t>
            </a:r>
            <a:endParaRPr lang="en-US" dirty="0"/>
          </a:p>
        </p:txBody>
      </p:sp>
      <p:grpSp>
        <p:nvGrpSpPr>
          <p:cNvPr id="21" name="Group 20"/>
          <p:cNvGrpSpPr/>
          <p:nvPr/>
        </p:nvGrpSpPr>
        <p:grpSpPr>
          <a:xfrm>
            <a:off x="3276600" y="838200"/>
            <a:ext cx="5414710" cy="838200"/>
            <a:chOff x="3276600" y="838200"/>
            <a:chExt cx="5414710" cy="838200"/>
          </a:xfrm>
        </p:grpSpPr>
        <p:sp>
          <p:nvSpPr>
            <p:cNvPr id="19" name="Rectangle 18"/>
            <p:cNvSpPr/>
            <p:nvPr/>
          </p:nvSpPr>
          <p:spPr>
            <a:xfrm>
              <a:off x="3276600" y="838200"/>
              <a:ext cx="2590800" cy="838200"/>
            </a:xfrm>
            <a:prstGeom prst="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5867400" y="990600"/>
              <a:ext cx="2823910" cy="461665"/>
            </a:xfrm>
            <a:prstGeom prst="rect">
              <a:avLst/>
            </a:prstGeom>
            <a:noFill/>
          </p:spPr>
          <p:txBody>
            <a:bodyPr wrap="none" rtlCol="0">
              <a:spAutoFit/>
            </a:bodyPr>
            <a:lstStyle/>
            <a:p>
              <a:r>
                <a:rPr lang="en-US" sz="2400" dirty="0" smtClean="0">
                  <a:solidFill>
                    <a:schemeClr val="tx2"/>
                  </a:solidFill>
                </a:rPr>
                <a:t>First Pass Alignments</a:t>
              </a:r>
              <a:endParaRPr lang="en-US" sz="2400" dirty="0">
                <a:solidFill>
                  <a:schemeClr val="tx2"/>
                </a:solidFill>
              </a:endParaRPr>
            </a:p>
          </p:txBody>
        </p:sp>
      </p:grpSp>
    </p:spTree>
    <p:extLst>
      <p:ext uri="{BB962C8B-B14F-4D97-AF65-F5344CB8AC3E}">
        <p14:creationId xmlns:p14="http://schemas.microsoft.com/office/powerpoint/2010/main" val="13295276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8382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200" kern="1200">
                <a:solidFill>
                  <a:schemeClr val="tx1"/>
                </a:solidFill>
                <a:latin typeface="Arial" pitchFamily="34" charset="0"/>
                <a:ea typeface="+mj-ea"/>
                <a:cs typeface="Arial" pitchFamily="34" charset="0"/>
              </a:defRPr>
            </a:lvl1pPr>
          </a:lstStyle>
          <a:p>
            <a:r>
              <a:rPr lang="en-US" sz="2400" dirty="0" smtClean="0">
                <a:solidFill>
                  <a:srgbClr val="008000"/>
                </a:solidFill>
              </a:rPr>
              <a:t>Migrating to GRCh38</a:t>
            </a:r>
            <a:endParaRPr lang="en-US" sz="2400" dirty="0">
              <a:solidFill>
                <a:srgbClr val="008000"/>
              </a:solidFill>
            </a:endParaRPr>
          </a:p>
        </p:txBody>
      </p:sp>
      <p:pic>
        <p:nvPicPr>
          <p:cNvPr id="5" name="Picture 4" descr="SP_GRCh38_GRCh37_cr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2715"/>
            <a:ext cx="9144000" cy="5306685"/>
          </a:xfrm>
          <a:prstGeom prst="rect">
            <a:avLst/>
          </a:prstGeom>
        </p:spPr>
      </p:pic>
      <p:sp>
        <p:nvSpPr>
          <p:cNvPr id="10" name="Rectangle 9"/>
          <p:cNvSpPr/>
          <p:nvPr/>
        </p:nvSpPr>
        <p:spPr>
          <a:xfrm>
            <a:off x="304800" y="1676400"/>
            <a:ext cx="838200"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1000" y="1746766"/>
            <a:ext cx="457200" cy="228600"/>
          </a:xfrm>
          <a:prstGeom prst="rect">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81000" y="2139434"/>
            <a:ext cx="457200" cy="228600"/>
          </a:xfrm>
          <a:prstGeom prst="rect">
            <a:avLst/>
          </a:prstGeom>
          <a:solidFill>
            <a:srgbClr val="FFCE06"/>
          </a:solidFill>
          <a:ln>
            <a:solidFill>
              <a:srgbClr val="FFCE0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838200" y="1676400"/>
            <a:ext cx="933970" cy="369332"/>
          </a:xfrm>
          <a:prstGeom prst="rect">
            <a:avLst/>
          </a:prstGeom>
          <a:noFill/>
        </p:spPr>
        <p:txBody>
          <a:bodyPr wrap="none" rtlCol="0">
            <a:spAutoFit/>
          </a:bodyPr>
          <a:lstStyle/>
          <a:p>
            <a:r>
              <a:rPr lang="en-US" dirty="0" smtClean="0"/>
              <a:t>GRCh38</a:t>
            </a:r>
            <a:endParaRPr lang="en-US" dirty="0"/>
          </a:p>
        </p:txBody>
      </p:sp>
      <p:sp>
        <p:nvSpPr>
          <p:cNvPr id="9" name="TextBox 8"/>
          <p:cNvSpPr txBox="1"/>
          <p:nvPr/>
        </p:nvSpPr>
        <p:spPr>
          <a:xfrm>
            <a:off x="838200" y="2069068"/>
            <a:ext cx="933970" cy="369332"/>
          </a:xfrm>
          <a:prstGeom prst="rect">
            <a:avLst/>
          </a:prstGeom>
          <a:noFill/>
        </p:spPr>
        <p:txBody>
          <a:bodyPr wrap="none" rtlCol="0">
            <a:spAutoFit/>
          </a:bodyPr>
          <a:lstStyle/>
          <a:p>
            <a:r>
              <a:rPr lang="en-US" dirty="0" smtClean="0"/>
              <a:t>GRCh37</a:t>
            </a:r>
            <a:endParaRPr lang="en-US" dirty="0"/>
          </a:p>
        </p:txBody>
      </p:sp>
      <p:sp>
        <p:nvSpPr>
          <p:cNvPr id="11" name="Rectangle 10"/>
          <p:cNvSpPr/>
          <p:nvPr/>
        </p:nvSpPr>
        <p:spPr>
          <a:xfrm>
            <a:off x="2819400" y="1313875"/>
            <a:ext cx="3657600" cy="304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600200" y="990600"/>
            <a:ext cx="6375664" cy="646331"/>
          </a:xfrm>
          <a:prstGeom prst="rect">
            <a:avLst/>
          </a:prstGeom>
          <a:noFill/>
        </p:spPr>
        <p:txBody>
          <a:bodyPr wrap="none" rtlCol="0">
            <a:spAutoFit/>
          </a:bodyPr>
          <a:lstStyle/>
          <a:p>
            <a:r>
              <a:rPr lang="en-US" sz="3600" dirty="0" smtClean="0"/>
              <a:t>Collapsed Sequence by Assembly</a:t>
            </a:r>
            <a:endParaRPr lang="en-US" sz="3600" dirty="0"/>
          </a:p>
        </p:txBody>
      </p:sp>
    </p:spTree>
    <p:extLst>
      <p:ext uri="{BB962C8B-B14F-4D97-AF65-F5344CB8AC3E}">
        <p14:creationId xmlns:p14="http://schemas.microsoft.com/office/powerpoint/2010/main" val="25693520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0" y="6484644"/>
            <a:ext cx="1927406" cy="369332"/>
          </a:xfrm>
          <a:prstGeom prst="rect">
            <a:avLst/>
          </a:prstGeom>
          <a:noFill/>
        </p:spPr>
        <p:txBody>
          <a:bodyPr wrap="none" rtlCol="0">
            <a:spAutoFit/>
          </a:bodyPr>
          <a:lstStyle/>
          <a:p>
            <a:r>
              <a:rPr lang="en-US" dirty="0" smtClean="0">
                <a:solidFill>
                  <a:schemeClr val="tx1">
                    <a:lumMod val="65000"/>
                    <a:lumOff val="35000"/>
                  </a:schemeClr>
                </a:solidFill>
                <a:cs typeface="Consolas"/>
              </a:rPr>
              <a:t>Steve Sherry, NCBI</a:t>
            </a:r>
            <a:endParaRPr lang="en-US" dirty="0">
              <a:solidFill>
                <a:schemeClr val="tx1">
                  <a:lumMod val="65000"/>
                  <a:lumOff val="35000"/>
                </a:schemeClr>
              </a:solidFill>
              <a:cs typeface="Consolas"/>
            </a:endParaRPr>
          </a:p>
        </p:txBody>
      </p:sp>
      <p:grpSp>
        <p:nvGrpSpPr>
          <p:cNvPr id="37" name="Group 36"/>
          <p:cNvGrpSpPr/>
          <p:nvPr/>
        </p:nvGrpSpPr>
        <p:grpSpPr>
          <a:xfrm>
            <a:off x="129320" y="883049"/>
            <a:ext cx="8885364" cy="5091899"/>
            <a:chOff x="0" y="0"/>
            <a:chExt cx="8886826" cy="5720753"/>
          </a:xfrm>
        </p:grpSpPr>
        <p:sp>
          <p:nvSpPr>
            <p:cNvPr id="38" name="Rectangle 37"/>
            <p:cNvSpPr>
              <a:spLocks noChangeArrowheads="1"/>
            </p:cNvSpPr>
            <p:nvPr/>
          </p:nvSpPr>
          <p:spPr bwMode="auto">
            <a:xfrm>
              <a:off x="6530974" y="2474734"/>
              <a:ext cx="425450" cy="606204"/>
            </a:xfrm>
            <a:prstGeom prst="rect">
              <a:avLst/>
            </a:prstGeom>
            <a:noFill/>
            <a:ln w="9525">
              <a:noFill/>
              <a:miter lim="800000"/>
              <a:headEnd/>
              <a:tailEnd/>
            </a:ln>
          </p:spPr>
          <p:txBody>
            <a:bodyPr wrap="square" lIns="91440" tIns="45720" rIns="91440"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sz="700" b="1" i="0" u="sng" strike="noStrike" baseline="0">
                  <a:solidFill>
                    <a:srgbClr val="993300"/>
                  </a:solidFill>
                  <a:latin typeface="EurostileTBlaExt"/>
                </a:rPr>
                <a:t>2010</a:t>
              </a:r>
            </a:p>
          </p:txBody>
        </p:sp>
        <p:grpSp>
          <p:nvGrpSpPr>
            <p:cNvPr id="39" name="Group 38"/>
            <p:cNvGrpSpPr>
              <a:grpSpLocks/>
            </p:cNvGrpSpPr>
            <p:nvPr/>
          </p:nvGrpSpPr>
          <p:grpSpPr bwMode="auto">
            <a:xfrm>
              <a:off x="0" y="0"/>
              <a:ext cx="8886826" cy="5720753"/>
              <a:chOff x="0" y="0"/>
              <a:chExt cx="933" cy="535"/>
            </a:xfrm>
          </p:grpSpPr>
          <p:graphicFrame>
            <p:nvGraphicFramePr>
              <p:cNvPr id="40" name="Chart 39"/>
              <p:cNvGraphicFramePr>
                <a:graphicFrameLocks noChangeAspect="1"/>
              </p:cNvGraphicFramePr>
              <p:nvPr/>
            </p:nvGraphicFramePr>
            <p:xfrm>
              <a:off x="0" y="0"/>
              <a:ext cx="932" cy="28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1" name="Chart 40"/>
              <p:cNvGraphicFramePr>
                <a:graphicFrameLocks noChangeAspect="1"/>
              </p:cNvGraphicFramePr>
              <p:nvPr/>
            </p:nvGraphicFramePr>
            <p:xfrm>
              <a:off x="1" y="277"/>
              <a:ext cx="932" cy="258"/>
            </p:xfrm>
            <a:graphic>
              <a:graphicData uri="http://schemas.openxmlformats.org/drawingml/2006/chart">
                <c:chart xmlns:c="http://schemas.openxmlformats.org/drawingml/2006/chart" xmlns:r="http://schemas.openxmlformats.org/officeDocument/2006/relationships" r:id="rId3"/>
              </a:graphicData>
            </a:graphic>
          </p:graphicFrame>
          <p:grpSp>
            <p:nvGrpSpPr>
              <p:cNvPr id="42" name="Group 41"/>
              <p:cNvGrpSpPr>
                <a:grpSpLocks/>
              </p:cNvGrpSpPr>
              <p:nvPr/>
            </p:nvGrpSpPr>
            <p:grpSpPr bwMode="auto">
              <a:xfrm>
                <a:off x="41" y="233"/>
                <a:ext cx="689" cy="56"/>
                <a:chOff x="41" y="233"/>
                <a:chExt cx="689" cy="56"/>
              </a:xfrm>
            </p:grpSpPr>
            <p:sp>
              <p:nvSpPr>
                <p:cNvPr id="43" name="Rectangle 42"/>
                <p:cNvSpPr>
                  <a:spLocks noChangeArrowheads="1"/>
                </p:cNvSpPr>
                <p:nvPr/>
              </p:nvSpPr>
              <p:spPr bwMode="auto">
                <a:xfrm>
                  <a:off x="95" y="233"/>
                  <a:ext cx="49" cy="56"/>
                </a:xfrm>
                <a:prstGeom prst="rect">
                  <a:avLst/>
                </a:prstGeom>
                <a:noFill/>
                <a:ln w="9525">
                  <a:noFill/>
                  <a:miter lim="800000"/>
                  <a:headEnd/>
                  <a:tailEnd/>
                </a:ln>
              </p:spPr>
              <p:txBody>
                <a:bodyPr wrap="square" lIns="91440" tIns="45720" rIns="91440"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sz="700" b="0" i="0" u="none" strike="noStrike" baseline="0" dirty="0">
                      <a:solidFill>
                        <a:srgbClr val="993300"/>
                      </a:solidFill>
                      <a:latin typeface="Arial Black" pitchFamily="34" charset="0"/>
                    </a:rPr>
                    <a:t>2000</a:t>
                  </a:r>
                </a:p>
              </p:txBody>
            </p:sp>
            <p:sp>
              <p:nvSpPr>
                <p:cNvPr id="44" name="Rectangle 43"/>
                <p:cNvSpPr>
                  <a:spLocks noChangeArrowheads="1"/>
                </p:cNvSpPr>
                <p:nvPr/>
              </p:nvSpPr>
              <p:spPr bwMode="auto">
                <a:xfrm>
                  <a:off x="41" y="233"/>
                  <a:ext cx="52" cy="56"/>
                </a:xfrm>
                <a:prstGeom prst="rect">
                  <a:avLst/>
                </a:prstGeom>
                <a:solidFill>
                  <a:srgbClr val="F2F1E6"/>
                </a:solidFill>
                <a:ln w="9525">
                  <a:noFill/>
                  <a:miter lim="800000"/>
                  <a:headEnd/>
                  <a:tailEnd/>
                </a:ln>
              </p:spPr>
              <p:txBody>
                <a:bodyPr wrap="square" lIns="91440" tIns="45720" rIns="91440"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sz="700" b="0" i="0" u="none" strike="noStrike" baseline="0">
                      <a:solidFill>
                        <a:srgbClr val="993300"/>
                      </a:solidFill>
                      <a:latin typeface="Arial Black" pitchFamily="34" charset="0"/>
                      <a:cs typeface="Arial" pitchFamily="34" charset="0"/>
                    </a:rPr>
                    <a:t>1999</a:t>
                  </a:r>
                </a:p>
              </p:txBody>
            </p:sp>
            <p:sp>
              <p:nvSpPr>
                <p:cNvPr id="46" name="Rectangle 45"/>
                <p:cNvSpPr>
                  <a:spLocks noChangeArrowheads="1"/>
                </p:cNvSpPr>
                <p:nvPr/>
              </p:nvSpPr>
              <p:spPr bwMode="auto">
                <a:xfrm>
                  <a:off x="681" y="233"/>
                  <a:ext cx="49" cy="56"/>
                </a:xfrm>
                <a:prstGeom prst="rect">
                  <a:avLst/>
                </a:prstGeom>
                <a:noFill/>
                <a:ln w="9525">
                  <a:noFill/>
                  <a:miter lim="800000"/>
                  <a:headEnd/>
                  <a:tailEnd/>
                </a:ln>
              </p:spPr>
              <p:txBody>
                <a:bodyPr wrap="square" lIns="91440" tIns="45720" rIns="91440"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sz="700" b="0" i="0" u="none" strike="noStrike" baseline="0" dirty="0" smtClean="0">
                      <a:solidFill>
                        <a:srgbClr val="993300"/>
                      </a:solidFill>
                      <a:latin typeface="Arial Black" pitchFamily="34" charset="0"/>
                    </a:rPr>
                    <a:t>2011</a:t>
                  </a:r>
                  <a:endParaRPr lang="en-US" sz="700" b="0" i="0" u="none" strike="noStrike" baseline="0" dirty="0">
                    <a:solidFill>
                      <a:srgbClr val="993300"/>
                    </a:solidFill>
                    <a:latin typeface="Arial Black" pitchFamily="34" charset="0"/>
                  </a:endParaRPr>
                </a:p>
              </p:txBody>
            </p:sp>
            <p:sp>
              <p:nvSpPr>
                <p:cNvPr id="47" name="Rectangle 46"/>
                <p:cNvSpPr>
                  <a:spLocks noChangeArrowheads="1"/>
                </p:cNvSpPr>
                <p:nvPr/>
              </p:nvSpPr>
              <p:spPr bwMode="auto">
                <a:xfrm>
                  <a:off x="359" y="233"/>
                  <a:ext cx="49" cy="56"/>
                </a:xfrm>
                <a:prstGeom prst="rect">
                  <a:avLst/>
                </a:prstGeom>
                <a:noFill/>
                <a:ln w="9525">
                  <a:noFill/>
                  <a:miter lim="800000"/>
                  <a:headEnd/>
                  <a:tailEnd/>
                </a:ln>
              </p:spPr>
              <p:txBody>
                <a:bodyPr wrap="square" lIns="91440" tIns="45720" rIns="91440"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en-US" sz="700" b="0" i="0" u="none" strike="noStrike" baseline="0" dirty="0" smtClean="0">
                      <a:solidFill>
                        <a:srgbClr val="993300"/>
                      </a:solidFill>
                      <a:latin typeface="Arial Black" pitchFamily="34" charset="0"/>
                    </a:rPr>
                    <a:t>2005</a:t>
                  </a:r>
                  <a:endParaRPr lang="en-US" sz="700" b="0" i="0" u="none" strike="noStrike" baseline="0" dirty="0">
                    <a:solidFill>
                      <a:srgbClr val="993300"/>
                    </a:solidFill>
                    <a:latin typeface="Arial Black" pitchFamily="34" charset="0"/>
                  </a:endParaRPr>
                </a:p>
              </p:txBody>
            </p:sp>
          </p:grpSp>
        </p:grpSp>
      </p:grpSp>
      <p:sp>
        <p:nvSpPr>
          <p:cNvPr id="45" name="Down Arrow 44"/>
          <p:cNvSpPr/>
          <p:nvPr/>
        </p:nvSpPr>
        <p:spPr>
          <a:xfrm>
            <a:off x="1594371" y="2580404"/>
            <a:ext cx="445884" cy="43231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520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8382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200" kern="1200">
                <a:solidFill>
                  <a:schemeClr val="tx1"/>
                </a:solidFill>
                <a:latin typeface="Arial" pitchFamily="34" charset="0"/>
                <a:ea typeface="+mj-ea"/>
                <a:cs typeface="Arial" pitchFamily="34" charset="0"/>
              </a:defRPr>
            </a:lvl1pPr>
          </a:lstStyle>
          <a:p>
            <a:r>
              <a:rPr lang="en-US" sz="2400" dirty="0" smtClean="0">
                <a:solidFill>
                  <a:srgbClr val="008000"/>
                </a:solidFill>
              </a:rPr>
              <a:t>Migrating to GRCh38</a:t>
            </a:r>
            <a:endParaRPr lang="en-US" sz="2400" dirty="0">
              <a:solidFill>
                <a:srgbClr val="008000"/>
              </a:solidFill>
            </a:endParaRPr>
          </a:p>
        </p:txBody>
      </p:sp>
      <p:pic>
        <p:nvPicPr>
          <p:cNvPr id="7" name="Picture 6" descr="SP_onlyGRCh38_GRCh37_cr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12268"/>
            <a:ext cx="9144000" cy="4817132"/>
          </a:xfrm>
          <a:prstGeom prst="rect">
            <a:avLst/>
          </a:prstGeom>
        </p:spPr>
      </p:pic>
      <p:sp>
        <p:nvSpPr>
          <p:cNvPr id="13" name="Rectangle 12"/>
          <p:cNvSpPr/>
          <p:nvPr/>
        </p:nvSpPr>
        <p:spPr>
          <a:xfrm>
            <a:off x="281710" y="2003923"/>
            <a:ext cx="762000"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819400" y="1554020"/>
            <a:ext cx="3657600"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1000" y="2085834"/>
            <a:ext cx="457200" cy="2286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81000" y="2478502"/>
            <a:ext cx="457200" cy="228600"/>
          </a:xfrm>
          <a:prstGeom prst="rect">
            <a:avLst/>
          </a:prstGeom>
          <a:solidFill>
            <a:srgbClr val="1FE5FF"/>
          </a:solidFill>
          <a:ln>
            <a:solidFill>
              <a:srgbClr val="1FE5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38200" y="2015468"/>
            <a:ext cx="933970" cy="369332"/>
          </a:xfrm>
          <a:prstGeom prst="rect">
            <a:avLst/>
          </a:prstGeom>
          <a:noFill/>
        </p:spPr>
        <p:txBody>
          <a:bodyPr wrap="none" rtlCol="0">
            <a:spAutoFit/>
          </a:bodyPr>
          <a:lstStyle/>
          <a:p>
            <a:r>
              <a:rPr lang="en-US" dirty="0" smtClean="0"/>
              <a:t>GRCh38</a:t>
            </a:r>
            <a:endParaRPr lang="en-US" dirty="0"/>
          </a:p>
        </p:txBody>
      </p:sp>
      <p:sp>
        <p:nvSpPr>
          <p:cNvPr id="12" name="TextBox 11"/>
          <p:cNvSpPr txBox="1"/>
          <p:nvPr/>
        </p:nvSpPr>
        <p:spPr>
          <a:xfrm>
            <a:off x="838200" y="2408136"/>
            <a:ext cx="933970" cy="369332"/>
          </a:xfrm>
          <a:prstGeom prst="rect">
            <a:avLst/>
          </a:prstGeom>
          <a:noFill/>
        </p:spPr>
        <p:txBody>
          <a:bodyPr wrap="none" rtlCol="0">
            <a:spAutoFit/>
          </a:bodyPr>
          <a:lstStyle/>
          <a:p>
            <a:r>
              <a:rPr lang="en-US" dirty="0" smtClean="0"/>
              <a:t>GRCh37</a:t>
            </a:r>
            <a:endParaRPr lang="en-US" dirty="0"/>
          </a:p>
        </p:txBody>
      </p:sp>
      <p:sp>
        <p:nvSpPr>
          <p:cNvPr id="15" name="TextBox 14"/>
          <p:cNvSpPr txBox="1"/>
          <p:nvPr/>
        </p:nvSpPr>
        <p:spPr>
          <a:xfrm>
            <a:off x="1371600" y="1219200"/>
            <a:ext cx="6404317" cy="646331"/>
          </a:xfrm>
          <a:prstGeom prst="rect">
            <a:avLst/>
          </a:prstGeom>
          <a:noFill/>
        </p:spPr>
        <p:txBody>
          <a:bodyPr wrap="none" rtlCol="0">
            <a:spAutoFit/>
          </a:bodyPr>
          <a:lstStyle/>
          <a:p>
            <a:r>
              <a:rPr lang="en-US" sz="3600" dirty="0" smtClean="0"/>
              <a:t>Expanded Sequence by Assembly</a:t>
            </a:r>
            <a:endParaRPr lang="en-US" sz="3600" dirty="0"/>
          </a:p>
        </p:txBody>
      </p:sp>
    </p:spTree>
    <p:extLst>
      <p:ext uri="{BB962C8B-B14F-4D97-AF65-F5344CB8AC3E}">
        <p14:creationId xmlns:p14="http://schemas.microsoft.com/office/powerpoint/2010/main" val="260844538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8382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200" kern="1200">
                <a:solidFill>
                  <a:schemeClr val="tx1"/>
                </a:solidFill>
                <a:latin typeface="Arial" pitchFamily="34" charset="0"/>
                <a:ea typeface="+mj-ea"/>
                <a:cs typeface="Arial" pitchFamily="34" charset="0"/>
              </a:defRPr>
            </a:lvl1pPr>
          </a:lstStyle>
          <a:p>
            <a:r>
              <a:rPr lang="en-US" sz="2400" dirty="0" smtClean="0">
                <a:solidFill>
                  <a:srgbClr val="008000"/>
                </a:solidFill>
              </a:rPr>
              <a:t>Migrating to GRCh38</a:t>
            </a:r>
            <a:endParaRPr lang="en-US" sz="2400" dirty="0">
              <a:solidFill>
                <a:srgbClr val="008000"/>
              </a:solidFill>
            </a:endParaRPr>
          </a:p>
        </p:txBody>
      </p:sp>
      <p:pic>
        <p:nvPicPr>
          <p:cNvPr id="3" name="Picture 2" descr="GRCh38vGRCh37_nolegend_bi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5200"/>
            <a:ext cx="9144000" cy="4924941"/>
          </a:xfrm>
          <a:prstGeom prst="rect">
            <a:avLst/>
          </a:prstGeom>
        </p:spPr>
      </p:pic>
      <p:grpSp>
        <p:nvGrpSpPr>
          <p:cNvPr id="10" name="Group 9"/>
          <p:cNvGrpSpPr/>
          <p:nvPr/>
        </p:nvGrpSpPr>
        <p:grpSpPr>
          <a:xfrm>
            <a:off x="76200" y="5562600"/>
            <a:ext cx="3312106" cy="369332"/>
            <a:chOff x="76200" y="5562600"/>
            <a:chExt cx="3312106" cy="369332"/>
          </a:xfrm>
        </p:grpSpPr>
        <p:sp>
          <p:nvSpPr>
            <p:cNvPr id="4" name="Rectangle 3"/>
            <p:cNvSpPr/>
            <p:nvPr/>
          </p:nvSpPr>
          <p:spPr>
            <a:xfrm>
              <a:off x="76200" y="5632966"/>
              <a:ext cx="381000" cy="228600"/>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33400" y="5562600"/>
              <a:ext cx="2854906" cy="369332"/>
            </a:xfrm>
            <a:prstGeom prst="rect">
              <a:avLst/>
            </a:prstGeom>
            <a:noFill/>
          </p:spPr>
          <p:txBody>
            <a:bodyPr wrap="none" rtlCol="0">
              <a:spAutoFit/>
            </a:bodyPr>
            <a:lstStyle/>
            <a:p>
              <a:r>
                <a:rPr lang="en-US" dirty="0" smtClean="0"/>
                <a:t>GRCh38 collapse vs. GRCh37</a:t>
              </a:r>
              <a:endParaRPr lang="en-US" dirty="0"/>
            </a:p>
          </p:txBody>
        </p:sp>
      </p:grpSp>
      <p:grpSp>
        <p:nvGrpSpPr>
          <p:cNvPr id="11" name="Group 10"/>
          <p:cNvGrpSpPr/>
          <p:nvPr/>
        </p:nvGrpSpPr>
        <p:grpSpPr>
          <a:xfrm>
            <a:off x="76200" y="5920571"/>
            <a:ext cx="3504053" cy="369332"/>
            <a:chOff x="76200" y="5943600"/>
            <a:chExt cx="3504053" cy="369332"/>
          </a:xfrm>
        </p:grpSpPr>
        <p:sp>
          <p:nvSpPr>
            <p:cNvPr id="5" name="Rectangle 4"/>
            <p:cNvSpPr/>
            <p:nvPr/>
          </p:nvSpPr>
          <p:spPr>
            <a:xfrm>
              <a:off x="76200" y="6013966"/>
              <a:ext cx="381000" cy="228600"/>
            </a:xfrm>
            <a:prstGeom prst="rect">
              <a:avLst/>
            </a:prstGeom>
            <a:solidFill>
              <a:srgbClr val="E68624"/>
            </a:solidFill>
            <a:ln>
              <a:solidFill>
                <a:srgbClr val="E6862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33400" y="5943600"/>
              <a:ext cx="3046853" cy="369332"/>
            </a:xfrm>
            <a:prstGeom prst="rect">
              <a:avLst/>
            </a:prstGeom>
            <a:noFill/>
          </p:spPr>
          <p:txBody>
            <a:bodyPr wrap="none" rtlCol="0">
              <a:spAutoFit/>
            </a:bodyPr>
            <a:lstStyle/>
            <a:p>
              <a:r>
                <a:rPr lang="en-US" dirty="0" smtClean="0"/>
                <a:t>GRCh38 expansion vs. GRCh37</a:t>
              </a:r>
              <a:endParaRPr lang="en-US" dirty="0"/>
            </a:p>
          </p:txBody>
        </p:sp>
      </p:grpSp>
      <p:grpSp>
        <p:nvGrpSpPr>
          <p:cNvPr id="12" name="Group 11"/>
          <p:cNvGrpSpPr/>
          <p:nvPr/>
        </p:nvGrpSpPr>
        <p:grpSpPr>
          <a:xfrm>
            <a:off x="76200" y="6278543"/>
            <a:ext cx="3789325" cy="369332"/>
            <a:chOff x="76200" y="6278543"/>
            <a:chExt cx="3789325" cy="369332"/>
          </a:xfrm>
        </p:grpSpPr>
        <p:sp>
          <p:nvSpPr>
            <p:cNvPr id="6" name="Rectangle 5"/>
            <p:cNvSpPr/>
            <p:nvPr/>
          </p:nvSpPr>
          <p:spPr>
            <a:xfrm>
              <a:off x="76200" y="6348909"/>
              <a:ext cx="381000" cy="228600"/>
            </a:xfrm>
            <a:prstGeom prst="rect">
              <a:avLst/>
            </a:prstGeom>
            <a:solidFill>
              <a:schemeClr val="tx1">
                <a:lumMod val="85000"/>
                <a:lumOff val="15000"/>
              </a:schemeClr>
            </a:solidFill>
            <a:ln>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33400" y="6278543"/>
              <a:ext cx="3332125" cy="369332"/>
            </a:xfrm>
            <a:prstGeom prst="rect">
              <a:avLst/>
            </a:prstGeom>
            <a:noFill/>
          </p:spPr>
          <p:txBody>
            <a:bodyPr wrap="none" rtlCol="0">
              <a:spAutoFit/>
            </a:bodyPr>
            <a:lstStyle/>
            <a:p>
              <a:r>
                <a:rPr lang="en-US" dirty="0" smtClean="0"/>
                <a:t>GRCh38 no alignment vs. GRCh37</a:t>
              </a:r>
              <a:endParaRPr lang="en-US" dirty="0"/>
            </a:p>
          </p:txBody>
        </p:sp>
      </p:grpSp>
    </p:spTree>
    <p:extLst>
      <p:ext uri="{BB962C8B-B14F-4D97-AF65-F5344CB8AC3E}">
        <p14:creationId xmlns:p14="http://schemas.microsoft.com/office/powerpoint/2010/main" val="324963441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676400"/>
            <a:ext cx="9144000" cy="3552205"/>
          </a:xfrm>
          <a:prstGeom prst="rect">
            <a:avLst/>
          </a:prstGeom>
        </p:spPr>
      </p:pic>
      <p:sp>
        <p:nvSpPr>
          <p:cNvPr id="6" name="TextBox 5"/>
          <p:cNvSpPr txBox="1"/>
          <p:nvPr/>
        </p:nvSpPr>
        <p:spPr>
          <a:xfrm>
            <a:off x="0" y="1089890"/>
            <a:ext cx="4048379" cy="523220"/>
          </a:xfrm>
          <a:prstGeom prst="rect">
            <a:avLst/>
          </a:prstGeom>
          <a:noFill/>
        </p:spPr>
        <p:txBody>
          <a:bodyPr wrap="none" rtlCol="0">
            <a:spAutoFit/>
          </a:bodyPr>
          <a:lstStyle/>
          <a:p>
            <a:r>
              <a:rPr lang="en-US" sz="2800" dirty="0" smtClean="0"/>
              <a:t>GRCh38 annotation (NCBI)</a:t>
            </a:r>
            <a:endParaRPr lang="en-US" sz="2800" dirty="0"/>
          </a:p>
        </p:txBody>
      </p:sp>
      <p:sp>
        <p:nvSpPr>
          <p:cNvPr id="7" name="Left Brace 6"/>
          <p:cNvSpPr/>
          <p:nvPr/>
        </p:nvSpPr>
        <p:spPr>
          <a:xfrm rot="16200000">
            <a:off x="5676900" y="4076700"/>
            <a:ext cx="381000" cy="2743200"/>
          </a:xfrm>
          <a:prstGeom prst="leftBrace">
            <a:avLst>
              <a:gd name="adj1" fmla="val 0"/>
              <a:gd name="adj2" fmla="val 50000"/>
            </a:avLst>
          </a:prstGeom>
          <a:ln w="38100" cmpd="sng">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4417300" y="5680488"/>
            <a:ext cx="3041818" cy="461665"/>
          </a:xfrm>
          <a:prstGeom prst="rect">
            <a:avLst/>
          </a:prstGeom>
          <a:noFill/>
        </p:spPr>
        <p:txBody>
          <a:bodyPr wrap="none" rtlCol="0">
            <a:spAutoFit/>
          </a:bodyPr>
          <a:lstStyle/>
          <a:p>
            <a:r>
              <a:rPr lang="en-US" sz="2400" dirty="0" smtClean="0"/>
              <a:t>No </a:t>
            </a:r>
            <a:r>
              <a:rPr lang="en-US" sz="2400" dirty="0" err="1" smtClean="0"/>
              <a:t>dbSNP</a:t>
            </a:r>
            <a:r>
              <a:rPr lang="en-US" sz="2400" dirty="0" smtClean="0"/>
              <a:t> 141 variants</a:t>
            </a:r>
            <a:endParaRPr lang="en-US" sz="2400" dirty="0"/>
          </a:p>
        </p:txBody>
      </p:sp>
      <p:sp>
        <p:nvSpPr>
          <p:cNvPr id="10" name="Title 1"/>
          <p:cNvSpPr txBox="1">
            <a:spLocks/>
          </p:cNvSpPr>
          <p:nvPr/>
        </p:nvSpPr>
        <p:spPr>
          <a:xfrm>
            <a:off x="0" y="0"/>
            <a:ext cx="8382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200" kern="1200">
                <a:solidFill>
                  <a:schemeClr val="tx1"/>
                </a:solidFill>
                <a:latin typeface="Arial" pitchFamily="34" charset="0"/>
                <a:ea typeface="+mj-ea"/>
                <a:cs typeface="Arial" pitchFamily="34" charset="0"/>
              </a:defRPr>
            </a:lvl1pPr>
          </a:lstStyle>
          <a:p>
            <a:r>
              <a:rPr lang="en-US" sz="2400" dirty="0" smtClean="0"/>
              <a:t>Migrating to GRCh38</a:t>
            </a:r>
            <a:endParaRPr lang="en-US" sz="2400" dirty="0"/>
          </a:p>
        </p:txBody>
      </p:sp>
    </p:spTree>
    <p:extLst>
      <p:ext uri="{BB962C8B-B14F-4D97-AF65-F5344CB8AC3E}">
        <p14:creationId xmlns:p14="http://schemas.microsoft.com/office/powerpoint/2010/main" val="365959255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066800"/>
            <a:ext cx="9144000" cy="3960459"/>
          </a:xfrm>
          <a:prstGeom prst="rect">
            <a:avLst/>
          </a:prstGeom>
        </p:spPr>
      </p:pic>
      <p:pic>
        <p:nvPicPr>
          <p:cNvPr id="6" name="Picture 5"/>
          <p:cNvPicPr>
            <a:picLocks noChangeAspect="1"/>
          </p:cNvPicPr>
          <p:nvPr/>
        </p:nvPicPr>
        <p:blipFill>
          <a:blip r:embed="rId4"/>
          <a:stretch>
            <a:fillRect/>
          </a:stretch>
        </p:blipFill>
        <p:spPr>
          <a:xfrm>
            <a:off x="731980" y="3200400"/>
            <a:ext cx="7924800" cy="884181"/>
          </a:xfrm>
          <a:prstGeom prst="rect">
            <a:avLst/>
          </a:prstGeom>
        </p:spPr>
      </p:pic>
      <p:pic>
        <p:nvPicPr>
          <p:cNvPr id="7" name="Picture 6"/>
          <p:cNvPicPr>
            <a:picLocks noChangeAspect="1"/>
          </p:cNvPicPr>
          <p:nvPr/>
        </p:nvPicPr>
        <p:blipFill>
          <a:blip r:embed="rId5"/>
          <a:stretch>
            <a:fillRect/>
          </a:stretch>
        </p:blipFill>
        <p:spPr>
          <a:xfrm>
            <a:off x="0" y="5029200"/>
            <a:ext cx="9067800" cy="980476"/>
          </a:xfrm>
          <a:prstGeom prst="rect">
            <a:avLst/>
          </a:prstGeom>
        </p:spPr>
      </p:pic>
      <p:sp>
        <p:nvSpPr>
          <p:cNvPr id="8" name="Rectangle 7"/>
          <p:cNvSpPr/>
          <p:nvPr/>
        </p:nvSpPr>
        <p:spPr>
          <a:xfrm>
            <a:off x="0" y="5029200"/>
            <a:ext cx="5943600" cy="533400"/>
          </a:xfrm>
          <a:prstGeom prst="rect">
            <a:avLst/>
          </a:prstGeom>
          <a:noFill/>
          <a:ln w="38100" cmpd="sng">
            <a:solidFill>
              <a:srgbClr val="1F497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943600" y="5562600"/>
            <a:ext cx="3200400" cy="533400"/>
          </a:xfrm>
          <a:prstGeom prst="rect">
            <a:avLst/>
          </a:prstGeom>
          <a:noFill/>
          <a:ln w="3810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934200" y="1905000"/>
            <a:ext cx="1371600" cy="609600"/>
          </a:xfrm>
          <a:prstGeom prst="rect">
            <a:avLst/>
          </a:prstGeom>
          <a:noFill/>
          <a:ln w="38100" cmpd="sng">
            <a:solidFill>
              <a:srgbClr val="56AA1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057400" y="3505200"/>
            <a:ext cx="1718101" cy="369332"/>
          </a:xfrm>
          <a:prstGeom prst="rect">
            <a:avLst/>
          </a:prstGeom>
          <a:noFill/>
        </p:spPr>
        <p:txBody>
          <a:bodyPr wrap="none" rtlCol="0">
            <a:spAutoFit/>
          </a:bodyPr>
          <a:lstStyle/>
          <a:p>
            <a:r>
              <a:rPr lang="en-US" dirty="0" smtClean="0">
                <a:solidFill>
                  <a:schemeClr val="tx2"/>
                </a:solidFill>
              </a:rPr>
              <a:t>First Pass remap</a:t>
            </a:r>
            <a:endParaRPr lang="en-US" dirty="0">
              <a:solidFill>
                <a:schemeClr val="tx2"/>
              </a:solidFill>
            </a:endParaRPr>
          </a:p>
        </p:txBody>
      </p:sp>
      <p:sp>
        <p:nvSpPr>
          <p:cNvPr id="12" name="TextBox 11"/>
          <p:cNvSpPr txBox="1"/>
          <p:nvPr/>
        </p:nvSpPr>
        <p:spPr>
          <a:xfrm>
            <a:off x="5410200" y="3505200"/>
            <a:ext cx="1993792" cy="369332"/>
          </a:xfrm>
          <a:prstGeom prst="rect">
            <a:avLst/>
          </a:prstGeom>
          <a:noFill/>
        </p:spPr>
        <p:txBody>
          <a:bodyPr wrap="none" rtlCol="0">
            <a:spAutoFit/>
          </a:bodyPr>
          <a:lstStyle/>
          <a:p>
            <a:r>
              <a:rPr lang="en-US" dirty="0" smtClean="0">
                <a:solidFill>
                  <a:schemeClr val="accent1"/>
                </a:solidFill>
              </a:rPr>
              <a:t>Second Pass remap</a:t>
            </a:r>
            <a:endParaRPr lang="en-US" dirty="0">
              <a:solidFill>
                <a:schemeClr val="accent1"/>
              </a:solidFill>
            </a:endParaRPr>
          </a:p>
        </p:txBody>
      </p:sp>
      <p:sp>
        <p:nvSpPr>
          <p:cNvPr id="13" name="Rectangle 12"/>
          <p:cNvSpPr/>
          <p:nvPr/>
        </p:nvSpPr>
        <p:spPr>
          <a:xfrm>
            <a:off x="5334000" y="3352800"/>
            <a:ext cx="3048000" cy="76200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p:nvSpPr>
        <p:spPr>
          <a:xfrm>
            <a:off x="0" y="0"/>
            <a:ext cx="8382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200" kern="1200">
                <a:solidFill>
                  <a:schemeClr val="tx1"/>
                </a:solidFill>
                <a:latin typeface="Arial" pitchFamily="34" charset="0"/>
                <a:ea typeface="+mj-ea"/>
                <a:cs typeface="Arial" pitchFamily="34" charset="0"/>
              </a:defRPr>
            </a:lvl1pPr>
          </a:lstStyle>
          <a:p>
            <a:r>
              <a:rPr lang="en-US" sz="2400" dirty="0" smtClean="0">
                <a:solidFill>
                  <a:srgbClr val="008000"/>
                </a:solidFill>
              </a:rPr>
              <a:t>Migrating to GRCh38</a:t>
            </a:r>
            <a:endParaRPr lang="en-US" sz="2400" dirty="0">
              <a:solidFill>
                <a:srgbClr val="008000"/>
              </a:solidFill>
            </a:endParaRPr>
          </a:p>
        </p:txBody>
      </p:sp>
    </p:spTree>
    <p:extLst>
      <p:ext uri="{BB962C8B-B14F-4D97-AF65-F5344CB8AC3E}">
        <p14:creationId xmlns:p14="http://schemas.microsoft.com/office/powerpoint/2010/main" val="41020851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24400" y="162580"/>
            <a:ext cx="4192173" cy="523220"/>
          </a:xfrm>
          <a:prstGeom prst="rect">
            <a:avLst/>
          </a:prstGeom>
          <a:noFill/>
        </p:spPr>
        <p:txBody>
          <a:bodyPr wrap="none" rtlCol="0">
            <a:spAutoFit/>
          </a:bodyPr>
          <a:lstStyle/>
          <a:p>
            <a:r>
              <a:rPr lang="en-US" sz="2800" dirty="0" smtClean="0">
                <a:solidFill>
                  <a:schemeClr val="accent6"/>
                </a:solidFill>
                <a:latin typeface="Corbel" pitchFamily="34" charset="0"/>
              </a:rPr>
              <a:t>Fixing Rare/Incorrect Bases</a:t>
            </a:r>
            <a:endParaRPr lang="en-US" sz="2800" dirty="0">
              <a:solidFill>
                <a:schemeClr val="accent6"/>
              </a:solidFill>
              <a:latin typeface="Corbel"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27" y="0"/>
            <a:ext cx="8916573" cy="6857641"/>
          </a:xfrm>
          <a:prstGeom prst="rect">
            <a:avLst/>
          </a:prstGeom>
        </p:spPr>
      </p:pic>
      <p:pic>
        <p:nvPicPr>
          <p:cNvPr id="5" name="Picture 4"/>
          <p:cNvPicPr>
            <a:picLocks noChangeAspect="1"/>
          </p:cNvPicPr>
          <p:nvPr/>
        </p:nvPicPr>
        <p:blipFill>
          <a:blip r:embed="rId4"/>
          <a:stretch>
            <a:fillRect/>
          </a:stretch>
        </p:blipFill>
        <p:spPr>
          <a:xfrm>
            <a:off x="76200" y="1066800"/>
            <a:ext cx="8829589" cy="4495800"/>
          </a:xfrm>
          <a:prstGeom prst="rect">
            <a:avLst/>
          </a:prstGeom>
        </p:spPr>
      </p:pic>
    </p:spTree>
    <p:extLst>
      <p:ext uri="{BB962C8B-B14F-4D97-AF65-F5344CB8AC3E}">
        <p14:creationId xmlns:p14="http://schemas.microsoft.com/office/powerpoint/2010/main" val="40375637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6887208" cy="6858000"/>
          </a:xfrm>
          <a:prstGeom prst="rect">
            <a:avLst/>
          </a:prstGeom>
        </p:spPr>
      </p:pic>
      <p:sp>
        <p:nvSpPr>
          <p:cNvPr id="3" name="Rectangle 2"/>
          <p:cNvSpPr/>
          <p:nvPr/>
        </p:nvSpPr>
        <p:spPr>
          <a:xfrm>
            <a:off x="3098800" y="2611120"/>
            <a:ext cx="182880" cy="4104640"/>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6887208" y="-10160"/>
            <a:ext cx="741041" cy="6858000"/>
          </a:xfrm>
          <a:prstGeom prst="rect">
            <a:avLst/>
          </a:prstGeom>
        </p:spPr>
      </p:pic>
      <p:sp>
        <p:nvSpPr>
          <p:cNvPr id="5" name="TextBox 4"/>
          <p:cNvSpPr txBox="1"/>
          <p:nvPr/>
        </p:nvSpPr>
        <p:spPr>
          <a:xfrm>
            <a:off x="7691120" y="1259840"/>
            <a:ext cx="1356862" cy="830997"/>
          </a:xfrm>
          <a:prstGeom prst="rect">
            <a:avLst/>
          </a:prstGeom>
          <a:noFill/>
        </p:spPr>
        <p:txBody>
          <a:bodyPr wrap="none" rtlCol="0">
            <a:spAutoFit/>
          </a:bodyPr>
          <a:lstStyle/>
          <a:p>
            <a:r>
              <a:rPr lang="en-US" sz="2400" dirty="0" smtClean="0"/>
              <a:t>A = 0.000</a:t>
            </a:r>
          </a:p>
          <a:p>
            <a:r>
              <a:rPr lang="en-US" sz="2400" dirty="0" smtClean="0"/>
              <a:t>G=1.000</a:t>
            </a:r>
            <a:endParaRPr lang="en-US" sz="2400" dirty="0"/>
          </a:p>
        </p:txBody>
      </p:sp>
      <p:sp>
        <p:nvSpPr>
          <p:cNvPr id="6" name="Rectangle 5"/>
          <p:cNvSpPr/>
          <p:nvPr/>
        </p:nvSpPr>
        <p:spPr>
          <a:xfrm>
            <a:off x="7628374" y="6451322"/>
            <a:ext cx="1573868" cy="461665"/>
          </a:xfrm>
          <a:prstGeom prst="rect">
            <a:avLst/>
          </a:prstGeom>
        </p:spPr>
        <p:txBody>
          <a:bodyPr wrap="none">
            <a:spAutoFit/>
          </a:bodyPr>
          <a:lstStyle/>
          <a:p>
            <a:r>
              <a:rPr lang="en-US" sz="2400" dirty="0"/>
              <a:t> rs4732519</a:t>
            </a:r>
          </a:p>
        </p:txBody>
      </p:sp>
    </p:spTree>
    <p:extLst>
      <p:ext uri="{BB962C8B-B14F-4D97-AF65-F5344CB8AC3E}">
        <p14:creationId xmlns:p14="http://schemas.microsoft.com/office/powerpoint/2010/main" val="35858354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36696" y="10160"/>
            <a:ext cx="2881728" cy="6858000"/>
          </a:xfrm>
          <a:prstGeom prst="rect">
            <a:avLst/>
          </a:prstGeom>
        </p:spPr>
      </p:pic>
      <p:sp>
        <p:nvSpPr>
          <p:cNvPr id="3" name="Rectangle 2"/>
          <p:cNvSpPr/>
          <p:nvPr/>
        </p:nvSpPr>
        <p:spPr>
          <a:xfrm>
            <a:off x="7628374" y="6451322"/>
            <a:ext cx="1573868" cy="461665"/>
          </a:xfrm>
          <a:prstGeom prst="rect">
            <a:avLst/>
          </a:prstGeom>
        </p:spPr>
        <p:txBody>
          <a:bodyPr wrap="none">
            <a:spAutoFit/>
          </a:bodyPr>
          <a:lstStyle/>
          <a:p>
            <a:r>
              <a:rPr lang="en-US" sz="2400" dirty="0"/>
              <a:t> rs4732519</a:t>
            </a:r>
          </a:p>
        </p:txBody>
      </p:sp>
      <p:sp>
        <p:nvSpPr>
          <p:cNvPr id="4" name="TextBox 3"/>
          <p:cNvSpPr txBox="1"/>
          <p:nvPr/>
        </p:nvSpPr>
        <p:spPr>
          <a:xfrm>
            <a:off x="0" y="362188"/>
            <a:ext cx="3299551" cy="646331"/>
          </a:xfrm>
          <a:prstGeom prst="rect">
            <a:avLst/>
          </a:prstGeom>
          <a:noFill/>
        </p:spPr>
        <p:txBody>
          <a:bodyPr wrap="none" rtlCol="0">
            <a:spAutoFit/>
          </a:bodyPr>
          <a:lstStyle/>
          <a:p>
            <a:r>
              <a:rPr lang="en-US" sz="3600" dirty="0" smtClean="0">
                <a:solidFill>
                  <a:srgbClr val="336699"/>
                </a:solidFill>
                <a:latin typeface="+mj-lt"/>
              </a:rPr>
              <a:t>RP11 WGS reads</a:t>
            </a:r>
            <a:endParaRPr lang="en-US" sz="3600" dirty="0">
              <a:solidFill>
                <a:srgbClr val="336699"/>
              </a:solidFill>
              <a:latin typeface="+mj-lt"/>
            </a:endParaRPr>
          </a:p>
        </p:txBody>
      </p:sp>
      <p:sp>
        <p:nvSpPr>
          <p:cNvPr id="5" name="TextBox 4"/>
          <p:cNvSpPr txBox="1"/>
          <p:nvPr/>
        </p:nvSpPr>
        <p:spPr>
          <a:xfrm>
            <a:off x="0" y="5780782"/>
            <a:ext cx="3752750" cy="1077218"/>
          </a:xfrm>
          <a:prstGeom prst="rect">
            <a:avLst/>
          </a:prstGeom>
          <a:noFill/>
        </p:spPr>
        <p:txBody>
          <a:bodyPr wrap="none" rtlCol="0">
            <a:spAutoFit/>
          </a:bodyPr>
          <a:lstStyle/>
          <a:p>
            <a:r>
              <a:rPr lang="en-US" sz="3200" dirty="0" smtClean="0"/>
              <a:t>Private RP11 variant?</a:t>
            </a:r>
          </a:p>
          <a:p>
            <a:r>
              <a:rPr lang="en-US" sz="3200" dirty="0" smtClean="0"/>
              <a:t>Missing in 1000G?</a:t>
            </a:r>
            <a:endParaRPr lang="en-US" sz="3200" dirty="0"/>
          </a:p>
        </p:txBody>
      </p:sp>
    </p:spTree>
    <p:extLst>
      <p:ext uri="{BB962C8B-B14F-4D97-AF65-F5344CB8AC3E}">
        <p14:creationId xmlns:p14="http://schemas.microsoft.com/office/powerpoint/2010/main" val="128406214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AM23A_MRC1_with_Ti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9694"/>
            <a:ext cx="9144000" cy="6408306"/>
          </a:xfrm>
          <a:prstGeom prst="rect">
            <a:avLst/>
          </a:prstGeom>
        </p:spPr>
      </p:pic>
      <p:sp>
        <p:nvSpPr>
          <p:cNvPr id="3" name="TextBox 2"/>
          <p:cNvSpPr txBox="1"/>
          <p:nvPr/>
        </p:nvSpPr>
        <p:spPr>
          <a:xfrm>
            <a:off x="5231751" y="-49316"/>
            <a:ext cx="3912249" cy="461665"/>
          </a:xfrm>
          <a:prstGeom prst="rect">
            <a:avLst/>
          </a:prstGeom>
          <a:noFill/>
        </p:spPr>
        <p:txBody>
          <a:bodyPr wrap="none" rtlCol="0">
            <a:spAutoFit/>
          </a:bodyPr>
          <a:lstStyle/>
          <a:p>
            <a:r>
              <a:rPr lang="en-US" sz="2400" dirty="0" smtClean="0">
                <a:solidFill>
                  <a:srgbClr val="FFFFFF"/>
                </a:solidFill>
                <a:latin typeface="Trebuchet MS"/>
                <a:cs typeface="Trebuchet MS"/>
              </a:rPr>
              <a:t>FAM23_MRC1 Region, chr10</a:t>
            </a:r>
            <a:endParaRPr lang="en-US" sz="2400" dirty="0">
              <a:solidFill>
                <a:srgbClr val="FFFFFF"/>
              </a:solidFill>
              <a:latin typeface="Trebuchet MS"/>
              <a:cs typeface="Trebuchet MS"/>
            </a:endParaRPr>
          </a:p>
        </p:txBody>
      </p:sp>
      <p:sp>
        <p:nvSpPr>
          <p:cNvPr id="4" name="TextBox 3"/>
          <p:cNvSpPr txBox="1"/>
          <p:nvPr/>
        </p:nvSpPr>
        <p:spPr>
          <a:xfrm>
            <a:off x="0" y="2675659"/>
            <a:ext cx="2143536" cy="338554"/>
          </a:xfrm>
          <a:prstGeom prst="rect">
            <a:avLst/>
          </a:prstGeom>
          <a:solidFill>
            <a:srgbClr val="FFFFFF"/>
          </a:solidFill>
        </p:spPr>
        <p:txBody>
          <a:bodyPr wrap="none" rtlCol="0">
            <a:spAutoFit/>
          </a:bodyPr>
          <a:lstStyle/>
          <a:p>
            <a:r>
              <a:rPr lang="en-US" sz="1600" dirty="0" smtClean="0"/>
              <a:t>Segmental Duplications</a:t>
            </a:r>
            <a:endParaRPr lang="en-US" sz="1600" dirty="0"/>
          </a:p>
        </p:txBody>
      </p:sp>
      <p:sp>
        <p:nvSpPr>
          <p:cNvPr id="5" name="TextBox 4"/>
          <p:cNvSpPr txBox="1"/>
          <p:nvPr/>
        </p:nvSpPr>
        <p:spPr>
          <a:xfrm>
            <a:off x="59820" y="3105237"/>
            <a:ext cx="2056973" cy="338554"/>
          </a:xfrm>
          <a:prstGeom prst="rect">
            <a:avLst/>
          </a:prstGeom>
          <a:solidFill>
            <a:srgbClr val="FFFFFF"/>
          </a:solidFill>
        </p:spPr>
        <p:txBody>
          <a:bodyPr wrap="none" rtlCol="0">
            <a:spAutoFit/>
          </a:bodyPr>
          <a:lstStyle/>
          <a:p>
            <a:r>
              <a:rPr lang="en-US" sz="1600" dirty="0" smtClean="0"/>
              <a:t>1KG accessibility Mask</a:t>
            </a:r>
            <a:endParaRPr lang="en-US" sz="1600" dirty="0"/>
          </a:p>
        </p:txBody>
      </p:sp>
      <p:sp>
        <p:nvSpPr>
          <p:cNvPr id="6" name="TextBox 5"/>
          <p:cNvSpPr txBox="1"/>
          <p:nvPr/>
        </p:nvSpPr>
        <p:spPr>
          <a:xfrm>
            <a:off x="-12330" y="4093493"/>
            <a:ext cx="1305691" cy="369332"/>
          </a:xfrm>
          <a:prstGeom prst="rect">
            <a:avLst/>
          </a:prstGeom>
          <a:solidFill>
            <a:srgbClr val="FFFFFF"/>
          </a:solidFill>
        </p:spPr>
        <p:txBody>
          <a:bodyPr wrap="none" rtlCol="0">
            <a:spAutoFit/>
          </a:bodyPr>
          <a:lstStyle/>
          <a:p>
            <a:r>
              <a:rPr lang="en-US" dirty="0" smtClean="0"/>
              <a:t>Novel Patch</a:t>
            </a:r>
            <a:endParaRPr lang="en-US" dirty="0"/>
          </a:p>
        </p:txBody>
      </p:sp>
      <p:sp>
        <p:nvSpPr>
          <p:cNvPr id="7" name="Left Bracket 6"/>
          <p:cNvSpPr/>
          <p:nvPr/>
        </p:nvSpPr>
        <p:spPr>
          <a:xfrm>
            <a:off x="0" y="4648029"/>
            <a:ext cx="72150" cy="1072622"/>
          </a:xfrm>
          <a:prstGeom prst="leftBracket">
            <a:avLst/>
          </a:prstGeom>
          <a:ln w="57150" cmpd="sng">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Left Bracket 7"/>
          <p:cNvSpPr/>
          <p:nvPr/>
        </p:nvSpPr>
        <p:spPr>
          <a:xfrm>
            <a:off x="4444" y="5785378"/>
            <a:ext cx="72150" cy="1072622"/>
          </a:xfrm>
          <a:prstGeom prst="leftBracket">
            <a:avLst/>
          </a:prstGeom>
          <a:ln w="57150" cmpd="sng">
            <a:solidFill>
              <a:srgbClr val="336699"/>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3834531" y="4093493"/>
            <a:ext cx="3464640" cy="369332"/>
          </a:xfrm>
          <a:prstGeom prst="rect">
            <a:avLst/>
          </a:prstGeom>
          <a:solidFill>
            <a:srgbClr val="FF6600"/>
          </a:solidFill>
        </p:spPr>
        <p:txBody>
          <a:bodyPr wrap="square" rtlCol="0">
            <a:spAutoFit/>
          </a:bodyPr>
          <a:lstStyle/>
          <a:p>
            <a:pPr algn="ctr"/>
            <a:r>
              <a:rPr lang="en-US" dirty="0" smtClean="0">
                <a:solidFill>
                  <a:srgbClr val="FFFFFF"/>
                </a:solidFill>
              </a:rPr>
              <a:t>250 kb of artificial duplication</a:t>
            </a:r>
            <a:endParaRPr lang="en-US" dirty="0">
              <a:solidFill>
                <a:srgbClr val="FFFFFF"/>
              </a:solidFill>
            </a:endParaRPr>
          </a:p>
        </p:txBody>
      </p:sp>
    </p:spTree>
    <p:extLst>
      <p:ext uri="{BB962C8B-B14F-4D97-AF65-F5344CB8AC3E}">
        <p14:creationId xmlns:p14="http://schemas.microsoft.com/office/powerpoint/2010/main" val="853680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20554"/>
            <a:ext cx="9144000" cy="6537446"/>
          </a:xfrm>
          <a:prstGeom prst="rect">
            <a:avLst/>
          </a:prstGeom>
        </p:spPr>
      </p:pic>
      <p:sp>
        <p:nvSpPr>
          <p:cNvPr id="3" name="TextBox 2"/>
          <p:cNvSpPr txBox="1"/>
          <p:nvPr/>
        </p:nvSpPr>
        <p:spPr>
          <a:xfrm>
            <a:off x="5893588" y="-86303"/>
            <a:ext cx="3197209" cy="461665"/>
          </a:xfrm>
          <a:prstGeom prst="rect">
            <a:avLst/>
          </a:prstGeom>
          <a:noFill/>
        </p:spPr>
        <p:txBody>
          <a:bodyPr wrap="none" rtlCol="0">
            <a:spAutoFit/>
          </a:bodyPr>
          <a:lstStyle/>
          <a:p>
            <a:r>
              <a:rPr lang="en-US" sz="2400" dirty="0" smtClean="0">
                <a:solidFill>
                  <a:srgbClr val="FFFFFF"/>
                </a:solidFill>
                <a:latin typeface="Trebuchet MS"/>
                <a:cs typeface="Trebuchet MS"/>
              </a:rPr>
              <a:t>Genovese et al., 2013</a:t>
            </a:r>
            <a:endParaRPr lang="en-US" sz="2400" dirty="0">
              <a:solidFill>
                <a:srgbClr val="FFFFFF"/>
              </a:solidFill>
              <a:latin typeface="Trebuchet MS"/>
              <a:cs typeface="Trebuchet MS"/>
            </a:endParaRPr>
          </a:p>
        </p:txBody>
      </p:sp>
    </p:spTree>
    <p:extLst>
      <p:ext uri="{BB962C8B-B14F-4D97-AF65-F5344CB8AC3E}">
        <p14:creationId xmlns:p14="http://schemas.microsoft.com/office/powerpoint/2010/main" val="421553905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38798" y="-34761"/>
            <a:ext cx="3387766" cy="461665"/>
          </a:xfrm>
          <a:prstGeom prst="rect">
            <a:avLst/>
          </a:prstGeom>
          <a:noFill/>
        </p:spPr>
        <p:txBody>
          <a:bodyPr wrap="none" rtlCol="0">
            <a:spAutoFit/>
          </a:bodyPr>
          <a:lstStyle/>
          <a:p>
            <a:r>
              <a:rPr lang="en-US" sz="2400" dirty="0" smtClean="0">
                <a:solidFill>
                  <a:srgbClr val="FFFFFF"/>
                </a:solidFill>
                <a:latin typeface="Trebuchet MS"/>
                <a:cs typeface="Trebuchet MS"/>
              </a:rPr>
              <a:t>Adding Novel Sequence</a:t>
            </a:r>
            <a:endParaRPr lang="en-US" sz="2400" dirty="0">
              <a:solidFill>
                <a:srgbClr val="FFFFFF"/>
              </a:solidFill>
              <a:latin typeface="Trebuchet MS"/>
              <a:cs typeface="Trebuchet M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6904"/>
            <a:ext cx="9144000" cy="5264478"/>
          </a:xfrm>
          <a:prstGeom prst="rect">
            <a:avLst/>
          </a:prstGeom>
        </p:spPr>
      </p:pic>
    </p:spTree>
    <p:extLst>
      <p:ext uri="{BB962C8B-B14F-4D97-AF65-F5344CB8AC3E}">
        <p14:creationId xmlns:p14="http://schemas.microsoft.com/office/powerpoint/2010/main" val="3601250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cstate="print"/>
          <a:srcRect/>
          <a:stretch>
            <a:fillRect/>
          </a:stretch>
        </p:blipFill>
        <p:spPr bwMode="auto">
          <a:xfrm>
            <a:off x="2043113" y="2119313"/>
            <a:ext cx="6746445" cy="3900487"/>
          </a:xfrm>
          <a:prstGeom prst="rect">
            <a:avLst/>
          </a:prstGeom>
          <a:noFill/>
          <a:ln w="9525">
            <a:noFill/>
            <a:miter lim="800000"/>
            <a:headEnd/>
            <a:tailEnd/>
          </a:ln>
        </p:spPr>
      </p:pic>
      <p:sp>
        <p:nvSpPr>
          <p:cNvPr id="5" name="TextBox 4"/>
          <p:cNvSpPr txBox="1"/>
          <p:nvPr/>
        </p:nvSpPr>
        <p:spPr>
          <a:xfrm>
            <a:off x="-645" y="6490365"/>
            <a:ext cx="3144122" cy="369332"/>
          </a:xfrm>
          <a:prstGeom prst="rect">
            <a:avLst/>
          </a:prstGeom>
          <a:noFill/>
        </p:spPr>
        <p:txBody>
          <a:bodyPr wrap="none" rtlCol="0">
            <a:spAutoFit/>
          </a:bodyPr>
          <a:lstStyle/>
          <a:p>
            <a:r>
              <a:rPr lang="en-US" dirty="0" smtClean="0">
                <a:solidFill>
                  <a:srgbClr val="595959"/>
                </a:solidFill>
                <a:cs typeface="Consolas"/>
              </a:rPr>
              <a:t>Kidd et al, 2007 APOBEC cluster</a:t>
            </a:r>
            <a:endParaRPr lang="en-US" dirty="0">
              <a:solidFill>
                <a:srgbClr val="595959"/>
              </a:solidFill>
              <a:cs typeface="Consolas"/>
            </a:endParaRPr>
          </a:p>
        </p:txBody>
      </p:sp>
      <p:pic>
        <p:nvPicPr>
          <p:cNvPr id="6148" name="Picture 4"/>
          <p:cNvPicPr>
            <a:picLocks noChangeAspect="1" noChangeArrowheads="1"/>
          </p:cNvPicPr>
          <p:nvPr/>
        </p:nvPicPr>
        <p:blipFill>
          <a:blip r:embed="rId4" cstate="print"/>
          <a:srcRect/>
          <a:stretch>
            <a:fillRect/>
          </a:stretch>
        </p:blipFill>
        <p:spPr bwMode="auto">
          <a:xfrm>
            <a:off x="-645" y="321184"/>
            <a:ext cx="6019800" cy="2006600"/>
          </a:xfrm>
          <a:prstGeom prst="rect">
            <a:avLst/>
          </a:prstGeom>
          <a:noFill/>
          <a:ln w="9525">
            <a:noFill/>
            <a:miter lim="800000"/>
            <a:headEnd/>
            <a:tailEnd/>
          </a:ln>
        </p:spPr>
      </p:pic>
      <p:sp>
        <p:nvSpPr>
          <p:cNvPr id="2" name="TextBox 1"/>
          <p:cNvSpPr txBox="1"/>
          <p:nvPr/>
        </p:nvSpPr>
        <p:spPr>
          <a:xfrm>
            <a:off x="-645" y="5377378"/>
            <a:ext cx="1694094" cy="646331"/>
          </a:xfrm>
          <a:prstGeom prst="rect">
            <a:avLst/>
          </a:prstGeom>
          <a:noFill/>
        </p:spPr>
        <p:txBody>
          <a:bodyPr wrap="none" rtlCol="0">
            <a:spAutoFit/>
          </a:bodyPr>
          <a:lstStyle/>
          <a:p>
            <a:r>
              <a:rPr lang="en-US" dirty="0" smtClean="0"/>
              <a:t>BLACK: Deletion</a:t>
            </a:r>
          </a:p>
          <a:p>
            <a:r>
              <a:rPr lang="en-US" dirty="0" smtClean="0"/>
              <a:t>White: Insertion</a:t>
            </a:r>
            <a:endParaRPr lang="en-US" dirty="0"/>
          </a:p>
        </p:txBody>
      </p:sp>
    </p:spTree>
    <p:extLst>
      <p:ext uri="{BB962C8B-B14F-4D97-AF65-F5344CB8AC3E}">
        <p14:creationId xmlns:p14="http://schemas.microsoft.com/office/powerpoint/2010/main" val="41924135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rot="16200000">
            <a:off x="6819900" y="5448300"/>
            <a:ext cx="304800" cy="381000"/>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7143475" y="5207278"/>
            <a:ext cx="1924325" cy="830997"/>
          </a:xfrm>
          <a:prstGeom prst="rect">
            <a:avLst/>
          </a:prstGeom>
          <a:noFill/>
        </p:spPr>
        <p:txBody>
          <a:bodyPr wrap="none" rtlCol="0">
            <a:spAutoFit/>
          </a:bodyPr>
          <a:lstStyle/>
          <a:p>
            <a:pPr algn="ctr"/>
            <a:r>
              <a:rPr lang="en-US" sz="2400" dirty="0" smtClean="0"/>
              <a:t>GRCh38</a:t>
            </a:r>
            <a:br>
              <a:rPr lang="en-US" sz="2400" dirty="0" smtClean="0"/>
            </a:br>
            <a:r>
              <a:rPr lang="en-US" sz="2400" dirty="0" smtClean="0"/>
              <a:t>Alternate Loci</a:t>
            </a:r>
            <a:endParaRPr lang="en-US" sz="2400" dirty="0"/>
          </a:p>
        </p:txBody>
      </p:sp>
      <p:sp>
        <p:nvSpPr>
          <p:cNvPr id="9" name="Title 1"/>
          <p:cNvSpPr txBox="1">
            <a:spLocks/>
          </p:cNvSpPr>
          <p:nvPr/>
        </p:nvSpPr>
        <p:spPr>
          <a:xfrm>
            <a:off x="0" y="0"/>
            <a:ext cx="8382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200" kern="1200">
                <a:solidFill>
                  <a:schemeClr val="tx1"/>
                </a:solidFill>
                <a:latin typeface="Arial" pitchFamily="34" charset="0"/>
                <a:ea typeface="+mj-ea"/>
                <a:cs typeface="Arial" pitchFamily="34" charset="0"/>
              </a:defRPr>
            </a:lvl1pPr>
          </a:lstStyle>
          <a:p>
            <a:r>
              <a:rPr lang="en-US" sz="2400" dirty="0" smtClean="0"/>
              <a:t>Migrating to GRCh38</a:t>
            </a:r>
            <a:endParaRPr lang="en-US" sz="2400" dirty="0"/>
          </a:p>
        </p:txBody>
      </p:sp>
      <p:grpSp>
        <p:nvGrpSpPr>
          <p:cNvPr id="12" name="Group 11"/>
          <p:cNvGrpSpPr/>
          <p:nvPr/>
        </p:nvGrpSpPr>
        <p:grpSpPr>
          <a:xfrm>
            <a:off x="0" y="1066800"/>
            <a:ext cx="9144000" cy="5752016"/>
            <a:chOff x="0" y="1066800"/>
            <a:chExt cx="9144000" cy="5752016"/>
          </a:xfrm>
        </p:grpSpPr>
        <p:pic>
          <p:nvPicPr>
            <p:cNvPr id="10" name="Picture 9" descr="ideogram_GRCh38_alt_loc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6800"/>
              <a:ext cx="9144000" cy="5752016"/>
            </a:xfrm>
            <a:prstGeom prst="rect">
              <a:avLst/>
            </a:prstGeom>
          </p:spPr>
        </p:pic>
        <p:sp>
          <p:nvSpPr>
            <p:cNvPr id="11" name="Rectangle 10"/>
            <p:cNvSpPr/>
            <p:nvPr/>
          </p:nvSpPr>
          <p:spPr>
            <a:xfrm>
              <a:off x="76200" y="5867400"/>
              <a:ext cx="1981200" cy="45720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79114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1062" y="2514600"/>
            <a:ext cx="3821876" cy="18103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07" y="4489830"/>
            <a:ext cx="9088385" cy="1529970"/>
          </a:xfrm>
          <a:prstGeom prst="rect">
            <a:avLst/>
          </a:prstGeom>
        </p:spPr>
      </p:pic>
      <p:sp>
        <p:nvSpPr>
          <p:cNvPr id="6" name="TextBox 5"/>
          <p:cNvSpPr txBox="1"/>
          <p:nvPr/>
        </p:nvSpPr>
        <p:spPr>
          <a:xfrm>
            <a:off x="5747041" y="-53926"/>
            <a:ext cx="3387766" cy="461665"/>
          </a:xfrm>
          <a:prstGeom prst="rect">
            <a:avLst/>
          </a:prstGeom>
          <a:noFill/>
        </p:spPr>
        <p:txBody>
          <a:bodyPr wrap="none" rtlCol="0">
            <a:spAutoFit/>
          </a:bodyPr>
          <a:lstStyle/>
          <a:p>
            <a:r>
              <a:rPr lang="en-US" sz="2400" dirty="0" smtClean="0">
                <a:solidFill>
                  <a:schemeClr val="bg1"/>
                </a:solidFill>
                <a:latin typeface="Trebuchet MS"/>
                <a:cs typeface="Trebuchet MS"/>
              </a:rPr>
              <a:t>Adding Novel Sequence</a:t>
            </a:r>
            <a:endParaRPr lang="en-US" sz="2400" dirty="0">
              <a:solidFill>
                <a:schemeClr val="bg1"/>
              </a:solidFill>
              <a:latin typeface="Trebuchet MS"/>
              <a:cs typeface="Trebuchet MS"/>
            </a:endParaRPr>
          </a:p>
        </p:txBody>
      </p:sp>
      <p:sp>
        <p:nvSpPr>
          <p:cNvPr id="7" name="Right Arrow 6"/>
          <p:cNvSpPr/>
          <p:nvPr/>
        </p:nvSpPr>
        <p:spPr>
          <a:xfrm>
            <a:off x="1353671" y="1116106"/>
            <a:ext cx="762000" cy="4572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ight Arrow 7"/>
          <p:cNvSpPr/>
          <p:nvPr/>
        </p:nvSpPr>
        <p:spPr>
          <a:xfrm>
            <a:off x="7543800" y="1714500"/>
            <a:ext cx="7620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2158253" y="1714500"/>
            <a:ext cx="762000" cy="4572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 name="Right Arrow 9"/>
          <p:cNvSpPr/>
          <p:nvPr/>
        </p:nvSpPr>
        <p:spPr>
          <a:xfrm>
            <a:off x="363071" y="1714500"/>
            <a:ext cx="7620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3045852" y="1116106"/>
            <a:ext cx="7620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5748617" y="1714500"/>
            <a:ext cx="762000" cy="4572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3" name="Right Arrow 12"/>
          <p:cNvSpPr/>
          <p:nvPr/>
        </p:nvSpPr>
        <p:spPr>
          <a:xfrm>
            <a:off x="3953435" y="1714500"/>
            <a:ext cx="7620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a:off x="4738033" y="1116106"/>
            <a:ext cx="762000" cy="4572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5" name="Right Arrow 14"/>
          <p:cNvSpPr/>
          <p:nvPr/>
        </p:nvSpPr>
        <p:spPr>
          <a:xfrm>
            <a:off x="6430215" y="1116106"/>
            <a:ext cx="7620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4660" y="6414694"/>
            <a:ext cx="3610784" cy="461665"/>
          </a:xfrm>
          <a:prstGeom prst="rect">
            <a:avLst/>
          </a:prstGeom>
          <a:noFill/>
        </p:spPr>
        <p:txBody>
          <a:bodyPr wrap="none" rtlCol="0">
            <a:spAutoFit/>
          </a:bodyPr>
          <a:lstStyle/>
          <a:p>
            <a:r>
              <a:rPr lang="en-US" sz="2400" dirty="0" smtClean="0"/>
              <a:t>Karen Hayden and Jim Kent</a:t>
            </a:r>
            <a:endParaRPr lang="en-US" sz="2400" dirty="0"/>
          </a:p>
        </p:txBody>
      </p:sp>
    </p:spTree>
    <p:extLst>
      <p:ext uri="{BB962C8B-B14F-4D97-AF65-F5344CB8AC3E}">
        <p14:creationId xmlns:p14="http://schemas.microsoft.com/office/powerpoint/2010/main" val="1172783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58" y="0"/>
            <a:ext cx="4240689" cy="646331"/>
          </a:xfrm>
          <a:prstGeom prst="rect">
            <a:avLst/>
          </a:prstGeom>
          <a:noFill/>
        </p:spPr>
        <p:txBody>
          <a:bodyPr wrap="none" rtlCol="0">
            <a:spAutoFit/>
          </a:bodyPr>
          <a:lstStyle/>
          <a:p>
            <a:r>
              <a:rPr lang="en-US" sz="3600" dirty="0" smtClean="0">
                <a:solidFill>
                  <a:srgbClr val="008000"/>
                </a:solidFill>
                <a:latin typeface="+mj-lt"/>
              </a:rPr>
              <a:t>Take home messages</a:t>
            </a:r>
            <a:endParaRPr lang="en-US" sz="3600" dirty="0">
              <a:solidFill>
                <a:srgbClr val="008000"/>
              </a:solidFill>
              <a:latin typeface="+mj-lt"/>
            </a:endParaRPr>
          </a:p>
        </p:txBody>
      </p:sp>
      <p:sp>
        <p:nvSpPr>
          <p:cNvPr id="3" name="TextBox 2"/>
          <p:cNvSpPr txBox="1"/>
          <p:nvPr/>
        </p:nvSpPr>
        <p:spPr>
          <a:xfrm>
            <a:off x="84904" y="1498510"/>
            <a:ext cx="8289449" cy="3539431"/>
          </a:xfrm>
          <a:prstGeom prst="rect">
            <a:avLst/>
          </a:prstGeom>
          <a:noFill/>
        </p:spPr>
        <p:txBody>
          <a:bodyPr wrap="none" rtlCol="0">
            <a:spAutoFit/>
          </a:bodyPr>
          <a:lstStyle/>
          <a:p>
            <a:pPr marL="457200" indent="-457200">
              <a:buSzPct val="100000"/>
              <a:buBlip>
                <a:blip r:embed="rId2"/>
              </a:buBlip>
            </a:pPr>
            <a:r>
              <a:rPr lang="en-US" sz="2800" dirty="0" smtClean="0"/>
              <a:t>The human and mouse reference assemblies are not </a:t>
            </a:r>
            <a:br>
              <a:rPr lang="en-US" sz="2800" dirty="0" smtClean="0"/>
            </a:br>
            <a:r>
              <a:rPr lang="en-US" sz="2800" dirty="0" smtClean="0"/>
              <a:t>linear single haplotype representations</a:t>
            </a:r>
          </a:p>
          <a:p>
            <a:pPr marL="457200" indent="-457200">
              <a:buSzPct val="100000"/>
              <a:buBlip>
                <a:blip r:embed="rId2"/>
              </a:buBlip>
            </a:pPr>
            <a:r>
              <a:rPr lang="en-US" sz="2800" dirty="0" smtClean="0"/>
              <a:t>Complex variation and segmental duplication makes </a:t>
            </a:r>
            <a:br>
              <a:rPr lang="en-US" sz="2800" dirty="0" smtClean="0"/>
            </a:br>
            <a:r>
              <a:rPr lang="en-US" sz="2800" dirty="0" smtClean="0"/>
              <a:t>genome assembly challenging.</a:t>
            </a:r>
          </a:p>
          <a:p>
            <a:pPr marL="914400" lvl="1" indent="-457200">
              <a:buSzPct val="100000"/>
              <a:buBlip>
                <a:blip r:embed="rId2"/>
              </a:buBlip>
            </a:pPr>
            <a:r>
              <a:rPr lang="en-US" sz="2800" dirty="0" smtClean="0"/>
              <a:t>This is true even using newer long read data</a:t>
            </a:r>
          </a:p>
          <a:p>
            <a:pPr marL="457200" indent="-457200">
              <a:buSzPct val="100000"/>
              <a:buBlip>
                <a:blip r:embed="rId2"/>
              </a:buBlip>
            </a:pPr>
            <a:r>
              <a:rPr lang="en-US" sz="2800" dirty="0" smtClean="0"/>
              <a:t>New assembly will challenge our understanding of</a:t>
            </a:r>
            <a:br>
              <a:rPr lang="en-US" sz="2800" dirty="0" smtClean="0"/>
            </a:br>
            <a:r>
              <a:rPr lang="en-US" sz="2800" dirty="0" smtClean="0"/>
              <a:t>annotation</a:t>
            </a:r>
          </a:p>
          <a:p>
            <a:pPr marL="457200" indent="-457200">
              <a:buSzPct val="100000"/>
              <a:buBlip>
                <a:blip r:embed="rId2"/>
              </a:buBlip>
            </a:pPr>
            <a:endParaRPr lang="en-US" sz="2800" dirty="0" smtClean="0"/>
          </a:p>
        </p:txBody>
      </p:sp>
    </p:spTree>
    <p:extLst>
      <p:ext uri="{BB962C8B-B14F-4D97-AF65-F5344CB8AC3E}">
        <p14:creationId xmlns:p14="http://schemas.microsoft.com/office/powerpoint/2010/main" val="12068287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0"/>
            <a:ext cx="9144001" cy="6858000"/>
            <a:chOff x="-1" y="0"/>
            <a:chExt cx="9144001" cy="6858000"/>
          </a:xfrm>
        </p:grpSpPr>
        <p:sp>
          <p:nvSpPr>
            <p:cNvPr id="3" name="Rectangle 2"/>
            <p:cNvSpPr/>
            <p:nvPr/>
          </p:nvSpPr>
          <p:spPr>
            <a:xfrm>
              <a:off x="-1" y="0"/>
              <a:ext cx="1099945" cy="6858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920744" y="0"/>
              <a:ext cx="7295745" cy="6858000"/>
            </a:xfrm>
            <a:prstGeom prst="rect">
              <a:avLst/>
            </a:prstGeom>
          </p:spPr>
        </p:pic>
        <p:sp>
          <p:nvSpPr>
            <p:cNvPr id="4" name="Rectangle 3"/>
            <p:cNvSpPr/>
            <p:nvPr/>
          </p:nvSpPr>
          <p:spPr>
            <a:xfrm>
              <a:off x="8044055" y="0"/>
              <a:ext cx="1099945" cy="6858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09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r1_ide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20" y="170100"/>
            <a:ext cx="825500" cy="6858000"/>
          </a:xfrm>
          <a:prstGeom prst="rect">
            <a:avLst/>
          </a:prstGeom>
        </p:spPr>
      </p:pic>
      <p:pic>
        <p:nvPicPr>
          <p:cNvPr id="6" name="Picture 5"/>
          <p:cNvPicPr>
            <a:picLocks noChangeAspect="1"/>
          </p:cNvPicPr>
          <p:nvPr/>
        </p:nvPicPr>
        <p:blipFill>
          <a:blip r:embed="rId3"/>
          <a:stretch>
            <a:fillRect/>
          </a:stretch>
        </p:blipFill>
        <p:spPr>
          <a:xfrm>
            <a:off x="2262249" y="0"/>
            <a:ext cx="6881751" cy="6858000"/>
          </a:xfrm>
          <a:prstGeom prst="rect">
            <a:avLst/>
          </a:prstGeom>
        </p:spPr>
      </p:pic>
      <p:cxnSp>
        <p:nvCxnSpPr>
          <p:cNvPr id="8" name="Straight Arrow Connector 7"/>
          <p:cNvCxnSpPr/>
          <p:nvPr/>
        </p:nvCxnSpPr>
        <p:spPr>
          <a:xfrm>
            <a:off x="725900" y="3481449"/>
            <a:ext cx="1456969" cy="0"/>
          </a:xfrm>
          <a:prstGeom prst="straightConnector1">
            <a:avLst/>
          </a:prstGeom>
          <a:ln w="57150" cmpd="sng">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13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5" name="Picture 5"/>
          <p:cNvPicPr>
            <a:picLocks noChangeAspect="1" noChangeArrowheads="1"/>
          </p:cNvPicPr>
          <p:nvPr/>
        </p:nvPicPr>
        <p:blipFill>
          <a:blip r:embed="rId3" cstate="print"/>
          <a:srcRect/>
          <a:stretch>
            <a:fillRect/>
          </a:stretch>
        </p:blipFill>
        <p:spPr bwMode="auto">
          <a:xfrm>
            <a:off x="304800" y="1096098"/>
            <a:ext cx="8458200" cy="1949450"/>
          </a:xfrm>
          <a:prstGeom prst="rect">
            <a:avLst/>
          </a:prstGeom>
          <a:noFill/>
          <a:ln w="9525">
            <a:noFill/>
            <a:miter lim="800000"/>
            <a:headEnd/>
            <a:tailEnd/>
          </a:ln>
          <a:effectLst/>
        </p:spPr>
      </p:pic>
      <p:pic>
        <p:nvPicPr>
          <p:cNvPr id="56326" name="Picture 6"/>
          <p:cNvPicPr>
            <a:picLocks noChangeAspect="1" noChangeArrowheads="1"/>
          </p:cNvPicPr>
          <p:nvPr/>
        </p:nvPicPr>
        <p:blipFill>
          <a:blip r:embed="rId4" cstate="print"/>
          <a:srcRect/>
          <a:stretch>
            <a:fillRect/>
          </a:stretch>
        </p:blipFill>
        <p:spPr bwMode="auto">
          <a:xfrm>
            <a:off x="444500" y="2971800"/>
            <a:ext cx="8305800" cy="2511425"/>
          </a:xfrm>
          <a:prstGeom prst="rect">
            <a:avLst/>
          </a:prstGeom>
          <a:noFill/>
          <a:ln w="9525">
            <a:noFill/>
            <a:miter lim="800000"/>
            <a:headEnd/>
            <a:tailEnd/>
          </a:ln>
          <a:effectLst/>
        </p:spPr>
      </p:pic>
      <p:sp>
        <p:nvSpPr>
          <p:cNvPr id="56327" name="Text Box 7"/>
          <p:cNvSpPr txBox="1">
            <a:spLocks noChangeArrowheads="1"/>
          </p:cNvSpPr>
          <p:nvPr/>
        </p:nvSpPr>
        <p:spPr bwMode="auto">
          <a:xfrm>
            <a:off x="11405" y="6488668"/>
            <a:ext cx="2994780" cy="369332"/>
          </a:xfrm>
          <a:prstGeom prst="rect">
            <a:avLst/>
          </a:prstGeom>
          <a:noFill/>
          <a:ln w="9525">
            <a:noFill/>
            <a:miter lim="800000"/>
            <a:headEnd/>
            <a:tailEnd/>
          </a:ln>
          <a:effectLst/>
        </p:spPr>
        <p:txBody>
          <a:bodyPr wrap="none">
            <a:spAutoFit/>
          </a:bodyPr>
          <a:lstStyle/>
          <a:p>
            <a:pPr algn="r"/>
            <a:r>
              <a:rPr lang="en-US" dirty="0">
                <a:solidFill>
                  <a:srgbClr val="595959"/>
                </a:solidFill>
              </a:rPr>
              <a:t>Genome Research, May, 1997</a:t>
            </a:r>
          </a:p>
        </p:txBody>
      </p:sp>
      <p:sp>
        <p:nvSpPr>
          <p:cNvPr id="5" name="Rectangle 4"/>
          <p:cNvSpPr/>
          <p:nvPr/>
        </p:nvSpPr>
        <p:spPr>
          <a:xfrm>
            <a:off x="0" y="14316"/>
            <a:ext cx="5409053" cy="646331"/>
          </a:xfrm>
          <a:prstGeom prst="rect">
            <a:avLst/>
          </a:prstGeom>
        </p:spPr>
        <p:txBody>
          <a:bodyPr wrap="none">
            <a:spAutoFit/>
          </a:bodyPr>
          <a:lstStyle/>
          <a:p>
            <a:r>
              <a:rPr lang="en-US" sz="3600" dirty="0">
                <a:solidFill>
                  <a:srgbClr val="008000"/>
                </a:solidFill>
                <a:latin typeface="+mj-lt"/>
                <a:cs typeface="Consolas"/>
              </a:rPr>
              <a:t>Reference assembly </a:t>
            </a:r>
            <a:r>
              <a:rPr lang="en-US" sz="3600" dirty="0" smtClean="0">
                <a:solidFill>
                  <a:srgbClr val="008000"/>
                </a:solidFill>
                <a:latin typeface="+mj-lt"/>
                <a:cs typeface="Consolas"/>
              </a:rPr>
              <a:t>history</a:t>
            </a:r>
            <a:endParaRPr lang="en-US" sz="3600" dirty="0">
              <a:solidFill>
                <a:srgbClr val="008000"/>
              </a:solidFill>
              <a:latin typeface="+mj-lt"/>
              <a:cs typeface="Consolas"/>
            </a:endParaRPr>
          </a:p>
        </p:txBody>
      </p:sp>
    </p:spTree>
    <p:extLst>
      <p:ext uri="{BB962C8B-B14F-4D97-AF65-F5344CB8AC3E}">
        <p14:creationId xmlns:p14="http://schemas.microsoft.com/office/powerpoint/2010/main" val="12274699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325"/>
                                        </p:tgtEl>
                                        <p:attrNameLst>
                                          <p:attrName>style.visibility</p:attrName>
                                        </p:attrNameLst>
                                      </p:cBhvr>
                                      <p:to>
                                        <p:strVal val="visible"/>
                                      </p:to>
                                    </p:set>
                                    <p:animEffect transition="in" filter="wipe(left)">
                                      <p:cBhvr>
                                        <p:cTn id="7" dur="500"/>
                                        <p:tgtEl>
                                          <p:spTgt spid="563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6326"/>
                                        </p:tgtEl>
                                        <p:attrNameLst>
                                          <p:attrName>style.visibility</p:attrName>
                                        </p:attrNameLst>
                                      </p:cBhvr>
                                      <p:to>
                                        <p:strVal val="visible"/>
                                      </p:to>
                                    </p:set>
                                    <p:animEffect transition="in" filter="wipe(left)">
                                      <p:cBhvr>
                                        <p:cTn id="11" dur="500"/>
                                        <p:tgtEl>
                                          <p:spTgt spid="56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CBI Project Template">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Spectrum">
      <a:majorFont>
        <a:latin typeface="Corbel"/>
        <a:ea typeface=""/>
        <a:cs typeface=""/>
        <a:font script="Jpan" typeface="ＭＳ ゴシック"/>
      </a:majorFont>
      <a:minorFont>
        <a:latin typeface="Calibri"/>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NCBI Project Template.potx</Template>
  <TotalTime>10824</TotalTime>
  <Words>2114</Words>
  <Application>Microsoft Macintosh PowerPoint</Application>
  <PresentationFormat>On-screen Show (4:3)</PresentationFormat>
  <Paragraphs>500</Paragraphs>
  <Slides>62</Slides>
  <Notes>23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64" baseType="lpstr">
      <vt:lpstr>NCBI Project Template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 Genomes Aren’t Finished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Representation and Variant Identification </dc:title>
  <dc:creator>Deanna M. Church</dc:creator>
  <cp:lastModifiedBy>Deanna Church</cp:lastModifiedBy>
  <cp:revision>211</cp:revision>
  <dcterms:created xsi:type="dcterms:W3CDTF">2012-05-16T17:25:05Z</dcterms:created>
  <dcterms:modified xsi:type="dcterms:W3CDTF">2014-07-24T13:28:00Z</dcterms:modified>
</cp:coreProperties>
</file>